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145707190" r:id="rId3"/>
    <p:sldId id="2145707192" r:id="rId4"/>
    <p:sldId id="2145707193" r:id="rId5"/>
    <p:sldId id="2145707194" r:id="rId6"/>
    <p:sldId id="2145707195" r:id="rId7"/>
    <p:sldId id="2145707196" r:id="rId8"/>
    <p:sldId id="2145707197" r:id="rId9"/>
    <p:sldId id="2145707198" r:id="rId10"/>
    <p:sldId id="2145707202" r:id="rId11"/>
    <p:sldId id="2145707203" r:id="rId12"/>
    <p:sldId id="2145707188" r:id="rId13"/>
    <p:sldId id="2145707199" r:id="rId14"/>
    <p:sldId id="2145707200" r:id="rId15"/>
    <p:sldId id="2145707201" r:id="rId16"/>
    <p:sldId id="2145707191" r:id="rId17"/>
    <p:sldId id="388" r:id="rId18"/>
    <p:sldId id="2145707155" r:id="rId19"/>
    <p:sldId id="2145707181" r:id="rId20"/>
    <p:sldId id="2145707182" r:id="rId21"/>
    <p:sldId id="2145707183" r:id="rId22"/>
    <p:sldId id="2145707184" r:id="rId23"/>
    <p:sldId id="2145707185" r:id="rId24"/>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410415-3DC8-FF4B-48E3-FD3D3D2D9CC7}" name="Mirzadjahromi, Nazila" initials="NM" userId="S::mirzadjn@med.umich.edu::cd888263-6782-4f9c-aed0-3454256ad19b" providerId="AD"/>
  <p188:author id="{4C29B287-4E8F-B6CB-7426-C8D8C7253C63}" name="Spino, Cathie" initials="CS" userId="S::spino@med.umich.edu::58432125-8117-41b7-9f74-569a5e89a8a8" providerId="AD"/>
  <p188:author id="{C4AAADB3-6089-A89F-8FE6-11006A00D12A}" name="Busui, Rodica" initials="RB" userId="S::rpbusui@umich.edu::491f8b1a-a0d6-4d7e-87ff-a406ae39058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5778" autoAdjust="0"/>
  </p:normalViewPr>
  <p:slideViewPr>
    <p:cSldViewPr snapToGrid="0">
      <p:cViewPr varScale="1">
        <p:scale>
          <a:sx n="84" d="100"/>
          <a:sy n="84" d="100"/>
        </p:scale>
        <p:origin x="163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0ED0B901-4A83-4E44-A55F-C4B5EFB1AEF8}" type="datetimeFigureOut">
              <a:rPr lang="en-US" smtClean="0"/>
              <a:t>2/4/2026</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B000BB0-6838-4C0B-B328-B655FD7A43D2}" type="slidenum">
              <a:rPr lang="en-US" smtClean="0"/>
              <a:t>‹#›</a:t>
            </a:fld>
            <a:endParaRPr lang="en-US" dirty="0"/>
          </a:p>
        </p:txBody>
      </p:sp>
    </p:spTree>
    <p:extLst>
      <p:ext uri="{BB962C8B-B14F-4D97-AF65-F5344CB8AC3E}">
        <p14:creationId xmlns:p14="http://schemas.microsoft.com/office/powerpoint/2010/main" val="3091635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1</a:t>
            </a:fld>
            <a:endParaRPr lang="en-US" dirty="0"/>
          </a:p>
        </p:txBody>
      </p:sp>
    </p:spTree>
    <p:extLst>
      <p:ext uri="{BB962C8B-B14F-4D97-AF65-F5344CB8AC3E}">
        <p14:creationId xmlns:p14="http://schemas.microsoft.com/office/powerpoint/2010/main" val="2979501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5A005-FC5A-8799-B3F0-BF240F18B0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059887-CE48-0302-15A4-AD23879339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7A9971-3174-616E-0FA7-2F0D00A0ED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676E5B-F4D6-7AAF-6696-7D14B251FA17}"/>
              </a:ext>
            </a:extLst>
          </p:cNvPr>
          <p:cNvSpPr>
            <a:spLocks noGrp="1"/>
          </p:cNvSpPr>
          <p:nvPr>
            <p:ph type="sldNum" sz="quarter" idx="10"/>
          </p:nvPr>
        </p:nvSpPr>
        <p:spPr/>
        <p:txBody>
          <a:bodyPr/>
          <a:lstStyle/>
          <a:p>
            <a:fld id="{C5F76D7A-5E22-4852-B923-593A01A52D01}" type="slidenum">
              <a:rPr lang="en-US" smtClean="0"/>
              <a:t>11</a:t>
            </a:fld>
            <a:endParaRPr lang="en-US" dirty="0"/>
          </a:p>
        </p:txBody>
      </p:sp>
    </p:spTree>
    <p:extLst>
      <p:ext uri="{BB962C8B-B14F-4D97-AF65-F5344CB8AC3E}">
        <p14:creationId xmlns:p14="http://schemas.microsoft.com/office/powerpoint/2010/main" val="2501704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405F0-23B7-EC4F-B5C1-928EEB9453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227E71-255E-8756-FF7F-716C3368F4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928167-4829-840E-7E90-68D1CAB831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64A7DA-76AA-9740-5145-7C8F8C3631BC}"/>
              </a:ext>
            </a:extLst>
          </p:cNvPr>
          <p:cNvSpPr>
            <a:spLocks noGrp="1"/>
          </p:cNvSpPr>
          <p:nvPr>
            <p:ph type="sldNum" sz="quarter" idx="10"/>
          </p:nvPr>
        </p:nvSpPr>
        <p:spPr/>
        <p:txBody>
          <a:bodyPr/>
          <a:lstStyle/>
          <a:p>
            <a:fld id="{C5F76D7A-5E22-4852-B923-593A01A52D01}" type="slidenum">
              <a:rPr lang="en-US" smtClean="0"/>
              <a:t>12</a:t>
            </a:fld>
            <a:endParaRPr lang="en-US" dirty="0"/>
          </a:p>
        </p:txBody>
      </p:sp>
    </p:spTree>
    <p:extLst>
      <p:ext uri="{BB962C8B-B14F-4D97-AF65-F5344CB8AC3E}">
        <p14:creationId xmlns:p14="http://schemas.microsoft.com/office/powerpoint/2010/main" val="19408558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868D1-63D7-E234-DB9E-6838FF302F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5322F-B356-81C7-F25C-377362744E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3F8644-ED35-C594-C2BE-1C2FFF3071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91F18B-4F72-B3DA-43D3-9A878C4B3D94}"/>
              </a:ext>
            </a:extLst>
          </p:cNvPr>
          <p:cNvSpPr>
            <a:spLocks noGrp="1"/>
          </p:cNvSpPr>
          <p:nvPr>
            <p:ph type="sldNum" sz="quarter" idx="10"/>
          </p:nvPr>
        </p:nvSpPr>
        <p:spPr/>
        <p:txBody>
          <a:bodyPr/>
          <a:lstStyle/>
          <a:p>
            <a:fld id="{C5F76D7A-5E22-4852-B923-593A01A52D01}" type="slidenum">
              <a:rPr lang="en-US" smtClean="0"/>
              <a:t>13</a:t>
            </a:fld>
            <a:endParaRPr lang="en-US" dirty="0"/>
          </a:p>
        </p:txBody>
      </p:sp>
    </p:spTree>
    <p:extLst>
      <p:ext uri="{BB962C8B-B14F-4D97-AF65-F5344CB8AC3E}">
        <p14:creationId xmlns:p14="http://schemas.microsoft.com/office/powerpoint/2010/main" val="9481435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3D080-036C-350F-B9FA-014F1E926A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D0984-8B96-33FF-0A08-C3571DA124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989B9A-8BB7-E045-EEC6-2110306CCF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64B87E-D01E-34BE-630A-8CA5447E6E88}"/>
              </a:ext>
            </a:extLst>
          </p:cNvPr>
          <p:cNvSpPr>
            <a:spLocks noGrp="1"/>
          </p:cNvSpPr>
          <p:nvPr>
            <p:ph type="sldNum" sz="quarter" idx="10"/>
          </p:nvPr>
        </p:nvSpPr>
        <p:spPr/>
        <p:txBody>
          <a:bodyPr/>
          <a:lstStyle/>
          <a:p>
            <a:fld id="{C5F76D7A-5E22-4852-B923-593A01A52D01}" type="slidenum">
              <a:rPr lang="en-US" smtClean="0"/>
              <a:t>14</a:t>
            </a:fld>
            <a:endParaRPr lang="en-US" dirty="0"/>
          </a:p>
        </p:txBody>
      </p:sp>
    </p:spTree>
    <p:extLst>
      <p:ext uri="{BB962C8B-B14F-4D97-AF65-F5344CB8AC3E}">
        <p14:creationId xmlns:p14="http://schemas.microsoft.com/office/powerpoint/2010/main" val="1542142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90D36-0DCB-4A06-FC9F-A9E5E27AA0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386AD4-4702-C687-5ED1-4BEBFA9CE2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8D07FC-3DD5-4E61-724E-012ED98D1F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999AD3-48A5-CF29-54D1-249EB294627B}"/>
              </a:ext>
            </a:extLst>
          </p:cNvPr>
          <p:cNvSpPr>
            <a:spLocks noGrp="1"/>
          </p:cNvSpPr>
          <p:nvPr>
            <p:ph type="sldNum" sz="quarter" idx="10"/>
          </p:nvPr>
        </p:nvSpPr>
        <p:spPr/>
        <p:txBody>
          <a:bodyPr/>
          <a:lstStyle/>
          <a:p>
            <a:fld id="{C5F76D7A-5E22-4852-B923-593A01A52D01}" type="slidenum">
              <a:rPr lang="en-US" smtClean="0"/>
              <a:t>15</a:t>
            </a:fld>
            <a:endParaRPr lang="en-US" dirty="0"/>
          </a:p>
        </p:txBody>
      </p:sp>
    </p:spTree>
    <p:extLst>
      <p:ext uri="{BB962C8B-B14F-4D97-AF65-F5344CB8AC3E}">
        <p14:creationId xmlns:p14="http://schemas.microsoft.com/office/powerpoint/2010/main" val="1262787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17</a:t>
            </a:fld>
            <a:endParaRPr lang="en-US" dirty="0"/>
          </a:p>
        </p:txBody>
      </p:sp>
    </p:spTree>
    <p:extLst>
      <p:ext uri="{BB962C8B-B14F-4D97-AF65-F5344CB8AC3E}">
        <p14:creationId xmlns:p14="http://schemas.microsoft.com/office/powerpoint/2010/main" val="10767100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B7A79-CFAE-91CE-0D4C-69AC045069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20C1C8-AC0A-E9D7-F69F-28B8648352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100FAE-9B97-B3F0-DD98-59B656F627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5A2086-1F76-5DDC-1845-228ED92F4F43}"/>
              </a:ext>
            </a:extLst>
          </p:cNvPr>
          <p:cNvSpPr>
            <a:spLocks noGrp="1"/>
          </p:cNvSpPr>
          <p:nvPr>
            <p:ph type="sldNum" sz="quarter" idx="10"/>
          </p:nvPr>
        </p:nvSpPr>
        <p:spPr/>
        <p:txBody>
          <a:bodyPr/>
          <a:lstStyle/>
          <a:p>
            <a:fld id="{C5F76D7A-5E22-4852-B923-593A01A52D01}" type="slidenum">
              <a:rPr lang="en-US" smtClean="0"/>
              <a:t>21</a:t>
            </a:fld>
            <a:endParaRPr lang="en-US" dirty="0"/>
          </a:p>
        </p:txBody>
      </p:sp>
    </p:spTree>
    <p:extLst>
      <p:ext uri="{BB962C8B-B14F-4D97-AF65-F5344CB8AC3E}">
        <p14:creationId xmlns:p14="http://schemas.microsoft.com/office/powerpoint/2010/main" val="19211607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EBCC2-E3CA-0370-178F-5474E163A6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7F3FC1-F3E7-488A-3018-6D6B03A1BF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C903E1-9B76-D7A7-E033-A404358981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6A5AD3-6BD3-C65D-1EAC-3313C9216DCC}"/>
              </a:ext>
            </a:extLst>
          </p:cNvPr>
          <p:cNvSpPr>
            <a:spLocks noGrp="1"/>
          </p:cNvSpPr>
          <p:nvPr>
            <p:ph type="sldNum" sz="quarter" idx="10"/>
          </p:nvPr>
        </p:nvSpPr>
        <p:spPr/>
        <p:txBody>
          <a:bodyPr/>
          <a:lstStyle/>
          <a:p>
            <a:fld id="{C5F76D7A-5E22-4852-B923-593A01A52D01}" type="slidenum">
              <a:rPr lang="en-US" smtClean="0"/>
              <a:t>22</a:t>
            </a:fld>
            <a:endParaRPr lang="en-US" dirty="0"/>
          </a:p>
        </p:txBody>
      </p:sp>
    </p:spTree>
    <p:extLst>
      <p:ext uri="{BB962C8B-B14F-4D97-AF65-F5344CB8AC3E}">
        <p14:creationId xmlns:p14="http://schemas.microsoft.com/office/powerpoint/2010/main" val="29893827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4724F-DA5E-D177-5CC2-01802E1E3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6E60F9-E92F-CC58-D6E0-AA94B07DAE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628632-C677-7D92-B07D-AA522F8708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A2F2B8-09AD-F7E7-8FA1-8CDB7311FC03}"/>
              </a:ext>
            </a:extLst>
          </p:cNvPr>
          <p:cNvSpPr>
            <a:spLocks noGrp="1"/>
          </p:cNvSpPr>
          <p:nvPr>
            <p:ph type="sldNum" sz="quarter" idx="10"/>
          </p:nvPr>
        </p:nvSpPr>
        <p:spPr/>
        <p:txBody>
          <a:bodyPr/>
          <a:lstStyle/>
          <a:p>
            <a:fld id="{C5F76D7A-5E22-4852-B923-593A01A52D01}" type="slidenum">
              <a:rPr lang="en-US" smtClean="0"/>
              <a:t>23</a:t>
            </a:fld>
            <a:endParaRPr lang="en-US" dirty="0"/>
          </a:p>
        </p:txBody>
      </p:sp>
    </p:spTree>
    <p:extLst>
      <p:ext uri="{BB962C8B-B14F-4D97-AF65-F5344CB8AC3E}">
        <p14:creationId xmlns:p14="http://schemas.microsoft.com/office/powerpoint/2010/main" val="4209662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9394D-EF1A-F39B-8F76-DE2C17A630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2FACDE-42BE-4059-A8DE-C379942B38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58E87A-3696-7E1F-2D31-B6A8BE8507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EFF4D1-868F-B835-4574-B4176124EA90}"/>
              </a:ext>
            </a:extLst>
          </p:cNvPr>
          <p:cNvSpPr>
            <a:spLocks noGrp="1"/>
          </p:cNvSpPr>
          <p:nvPr>
            <p:ph type="sldNum" sz="quarter" idx="10"/>
          </p:nvPr>
        </p:nvSpPr>
        <p:spPr/>
        <p:txBody>
          <a:bodyPr/>
          <a:lstStyle/>
          <a:p>
            <a:fld id="{C5F76D7A-5E22-4852-B923-593A01A52D01}" type="slidenum">
              <a:rPr lang="en-US" smtClean="0"/>
              <a:t>3</a:t>
            </a:fld>
            <a:endParaRPr lang="en-US" dirty="0"/>
          </a:p>
        </p:txBody>
      </p:sp>
    </p:spTree>
    <p:extLst>
      <p:ext uri="{BB962C8B-B14F-4D97-AF65-F5344CB8AC3E}">
        <p14:creationId xmlns:p14="http://schemas.microsoft.com/office/powerpoint/2010/main" val="942592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689E9-3AEF-E6B6-C60B-424D55457A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F75C16-D51B-AE97-2041-74CC3E2842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D2EB29-7894-5356-9EAC-DCFCCCF500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B3A928-E44F-D325-918F-1C1FDF77CF04}"/>
              </a:ext>
            </a:extLst>
          </p:cNvPr>
          <p:cNvSpPr>
            <a:spLocks noGrp="1"/>
          </p:cNvSpPr>
          <p:nvPr>
            <p:ph type="sldNum" sz="quarter" idx="10"/>
          </p:nvPr>
        </p:nvSpPr>
        <p:spPr/>
        <p:txBody>
          <a:bodyPr/>
          <a:lstStyle/>
          <a:p>
            <a:fld id="{C5F76D7A-5E22-4852-B923-593A01A52D01}" type="slidenum">
              <a:rPr lang="en-US" smtClean="0"/>
              <a:t>4</a:t>
            </a:fld>
            <a:endParaRPr lang="en-US" dirty="0"/>
          </a:p>
        </p:txBody>
      </p:sp>
    </p:spTree>
    <p:extLst>
      <p:ext uri="{BB962C8B-B14F-4D97-AF65-F5344CB8AC3E}">
        <p14:creationId xmlns:p14="http://schemas.microsoft.com/office/powerpoint/2010/main" val="1102366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0903C-B759-3174-386C-F039ACA73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616E3C-9D18-C9DC-D69A-A15EAC723E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E152DA-3670-52D8-0417-AC8F1CF728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4771DC-D6A8-AA8B-8AE2-1B00CB82B78F}"/>
              </a:ext>
            </a:extLst>
          </p:cNvPr>
          <p:cNvSpPr>
            <a:spLocks noGrp="1"/>
          </p:cNvSpPr>
          <p:nvPr>
            <p:ph type="sldNum" sz="quarter" idx="10"/>
          </p:nvPr>
        </p:nvSpPr>
        <p:spPr/>
        <p:txBody>
          <a:bodyPr/>
          <a:lstStyle/>
          <a:p>
            <a:fld id="{C5F76D7A-5E22-4852-B923-593A01A52D01}" type="slidenum">
              <a:rPr lang="en-US" smtClean="0"/>
              <a:t>5</a:t>
            </a:fld>
            <a:endParaRPr lang="en-US" dirty="0"/>
          </a:p>
        </p:txBody>
      </p:sp>
    </p:spTree>
    <p:extLst>
      <p:ext uri="{BB962C8B-B14F-4D97-AF65-F5344CB8AC3E}">
        <p14:creationId xmlns:p14="http://schemas.microsoft.com/office/powerpoint/2010/main" val="1302140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13F40-CFB3-52BD-5515-FC1B20B785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CC9D0B-184D-664F-5454-8EF3077CBD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A8737D-0AFF-725C-7675-66DC8983BE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8DFA01-E977-1EC4-E74F-9CDBAA214417}"/>
              </a:ext>
            </a:extLst>
          </p:cNvPr>
          <p:cNvSpPr>
            <a:spLocks noGrp="1"/>
          </p:cNvSpPr>
          <p:nvPr>
            <p:ph type="sldNum" sz="quarter" idx="10"/>
          </p:nvPr>
        </p:nvSpPr>
        <p:spPr/>
        <p:txBody>
          <a:bodyPr/>
          <a:lstStyle/>
          <a:p>
            <a:fld id="{C5F76D7A-5E22-4852-B923-593A01A52D01}" type="slidenum">
              <a:rPr lang="en-US" smtClean="0"/>
              <a:t>6</a:t>
            </a:fld>
            <a:endParaRPr lang="en-US" dirty="0"/>
          </a:p>
        </p:txBody>
      </p:sp>
    </p:spTree>
    <p:extLst>
      <p:ext uri="{BB962C8B-B14F-4D97-AF65-F5344CB8AC3E}">
        <p14:creationId xmlns:p14="http://schemas.microsoft.com/office/powerpoint/2010/main" val="3780922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B4733-5B80-E55E-5667-40ACD20868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32156E-B558-7126-BC9A-96EC7ADFFF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134D45-9233-9FBC-A0C1-F3E8E919AE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C56D92-73C4-C788-4CBC-BD11A5F80D11}"/>
              </a:ext>
            </a:extLst>
          </p:cNvPr>
          <p:cNvSpPr>
            <a:spLocks noGrp="1"/>
          </p:cNvSpPr>
          <p:nvPr>
            <p:ph type="sldNum" sz="quarter" idx="10"/>
          </p:nvPr>
        </p:nvSpPr>
        <p:spPr/>
        <p:txBody>
          <a:bodyPr/>
          <a:lstStyle/>
          <a:p>
            <a:fld id="{C5F76D7A-5E22-4852-B923-593A01A52D01}" type="slidenum">
              <a:rPr lang="en-US" smtClean="0"/>
              <a:t>7</a:t>
            </a:fld>
            <a:endParaRPr lang="en-US" dirty="0"/>
          </a:p>
        </p:txBody>
      </p:sp>
    </p:spTree>
    <p:extLst>
      <p:ext uri="{BB962C8B-B14F-4D97-AF65-F5344CB8AC3E}">
        <p14:creationId xmlns:p14="http://schemas.microsoft.com/office/powerpoint/2010/main" val="2470563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DB383-B3E9-3A32-6F0A-AC2800B2A9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C203D4-3FCF-079C-479D-38065B3C22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039CDF-31DC-9FFE-736B-046F5A19BE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661385-65C7-1575-22A2-EFAB7F361775}"/>
              </a:ext>
            </a:extLst>
          </p:cNvPr>
          <p:cNvSpPr>
            <a:spLocks noGrp="1"/>
          </p:cNvSpPr>
          <p:nvPr>
            <p:ph type="sldNum" sz="quarter" idx="10"/>
          </p:nvPr>
        </p:nvSpPr>
        <p:spPr/>
        <p:txBody>
          <a:bodyPr/>
          <a:lstStyle/>
          <a:p>
            <a:fld id="{C5F76D7A-5E22-4852-B923-593A01A52D01}" type="slidenum">
              <a:rPr lang="en-US" smtClean="0"/>
              <a:t>8</a:t>
            </a:fld>
            <a:endParaRPr lang="en-US" dirty="0"/>
          </a:p>
        </p:txBody>
      </p:sp>
    </p:spTree>
    <p:extLst>
      <p:ext uri="{BB962C8B-B14F-4D97-AF65-F5344CB8AC3E}">
        <p14:creationId xmlns:p14="http://schemas.microsoft.com/office/powerpoint/2010/main" val="34410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F6590-B105-F558-1724-1CAC158C80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A606DE-BF78-AA11-B716-62D37A7B33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CFB94E-D507-DE81-22A4-397F86D431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03A4CA-7F0B-A280-5A82-F377F8DEFFA5}"/>
              </a:ext>
            </a:extLst>
          </p:cNvPr>
          <p:cNvSpPr>
            <a:spLocks noGrp="1"/>
          </p:cNvSpPr>
          <p:nvPr>
            <p:ph type="sldNum" sz="quarter" idx="10"/>
          </p:nvPr>
        </p:nvSpPr>
        <p:spPr/>
        <p:txBody>
          <a:bodyPr/>
          <a:lstStyle/>
          <a:p>
            <a:fld id="{C5F76D7A-5E22-4852-B923-593A01A52D01}" type="slidenum">
              <a:rPr lang="en-US" smtClean="0"/>
              <a:t>9</a:t>
            </a:fld>
            <a:endParaRPr lang="en-US" dirty="0"/>
          </a:p>
        </p:txBody>
      </p:sp>
    </p:spTree>
    <p:extLst>
      <p:ext uri="{BB962C8B-B14F-4D97-AF65-F5344CB8AC3E}">
        <p14:creationId xmlns:p14="http://schemas.microsoft.com/office/powerpoint/2010/main" val="2901367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589D2-EB1D-BE8F-CCFB-56BCA8F029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06B695-D393-6072-EC95-7120B8E434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AC19D9-1974-4CE8-F1AB-1A79D790A4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1198F2-BC49-802E-6F6A-E42D0DC62BAB}"/>
              </a:ext>
            </a:extLst>
          </p:cNvPr>
          <p:cNvSpPr>
            <a:spLocks noGrp="1"/>
          </p:cNvSpPr>
          <p:nvPr>
            <p:ph type="sldNum" sz="quarter" idx="10"/>
          </p:nvPr>
        </p:nvSpPr>
        <p:spPr/>
        <p:txBody>
          <a:bodyPr/>
          <a:lstStyle/>
          <a:p>
            <a:fld id="{C5F76D7A-5E22-4852-B923-593A01A52D01}" type="slidenum">
              <a:rPr lang="en-US" smtClean="0"/>
              <a:t>10</a:t>
            </a:fld>
            <a:endParaRPr lang="en-US" dirty="0"/>
          </a:p>
        </p:txBody>
      </p:sp>
    </p:spTree>
    <p:extLst>
      <p:ext uri="{BB962C8B-B14F-4D97-AF65-F5344CB8AC3E}">
        <p14:creationId xmlns:p14="http://schemas.microsoft.com/office/powerpoint/2010/main" val="32981536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235228-359A-43C2-8B3F-DDE63876D61A}"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358436" y="6433548"/>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pic>
        <p:nvPicPr>
          <p:cNvPr id="18" name="Picture 17"/>
          <p:cNvPicPr>
            <a:picLocks noChangeAspect="1"/>
          </p:cNvPicPr>
          <p:nvPr userDrawn="1"/>
        </p:nvPicPr>
        <p:blipFill>
          <a:blip r:embed="rId2"/>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3887091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ACE4DC-4D4C-48E6-BACA-E732CA4E17AB}"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96885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573FED-6423-417B-9E5D-FEB159C1FC30}"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04103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3CB99D-C469-488E-8BD9-BAC8B92A77E0}"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3779233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9D4C6CE-D915-4BA4-BF33-24A30C531898}"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7027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9A36B1-2E9D-44FB-B442-4513BAC8B601}"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091585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BA1B15-7EEB-4E0F-B5D5-EA809ECE50E9}"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1424623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FEDF92-DC68-4AC4-9890-CC351ACCB07C}"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4238623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15600" y="593367"/>
            <a:ext cx="11360700" cy="763500"/>
          </a:xfrm>
          <a:prstGeom prst="rect">
            <a:avLst/>
          </a:prstGeom>
          <a:noFill/>
          <a:ln>
            <a:noFill/>
          </a:ln>
        </p:spPr>
        <p:txBody>
          <a:bodyPr spcFirstLastPara="1" wrap="square" lIns="91425" tIns="91425" rIns="91425" bIns="91425" anchor="t" anchorCtr="0">
            <a:normAutofit/>
          </a:bodyPr>
          <a:lstStyle>
            <a:lvl1pPr lvl="0" algn="l" rtl="0">
              <a:lnSpc>
                <a:spcPct val="90000"/>
              </a:lnSpc>
              <a:spcBef>
                <a:spcPts val="0"/>
              </a:spcBef>
              <a:spcAft>
                <a:spcPts val="0"/>
              </a:spcAft>
              <a:buClr>
                <a:schemeClr val="dk1"/>
              </a:buClr>
              <a:buSzPts val="2800"/>
              <a:buFont typeface="Calibri"/>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6" name="Google Shape;26;p15"/>
          <p:cNvSpPr txBox="1">
            <a:spLocks noGrp="1"/>
          </p:cNvSpPr>
          <p:nvPr>
            <p:ph type="body" idx="1"/>
          </p:nvPr>
        </p:nvSpPr>
        <p:spPr>
          <a:xfrm>
            <a:off x="415600" y="1536633"/>
            <a:ext cx="11360700" cy="4555200"/>
          </a:xfrm>
          <a:prstGeom prst="rect">
            <a:avLst/>
          </a:prstGeom>
          <a:noFill/>
          <a:ln>
            <a:noFill/>
          </a:ln>
        </p:spPr>
        <p:txBody>
          <a:bodyPr spcFirstLastPara="1" wrap="square" lIns="91425" tIns="91425" rIns="91425" bIns="91425" anchor="t" anchorCtr="0">
            <a:normAutofit/>
          </a:bodyPr>
          <a:lstStyle>
            <a:lvl1pPr marL="457200" lvl="0" indent="-342900" algn="l" rtl="0">
              <a:lnSpc>
                <a:spcPct val="90000"/>
              </a:lnSpc>
              <a:spcBef>
                <a:spcPts val="0"/>
              </a:spcBef>
              <a:spcAft>
                <a:spcPts val="0"/>
              </a:spcAft>
              <a:buClr>
                <a:schemeClr val="dk1"/>
              </a:buClr>
              <a:buSzPts val="1800"/>
              <a:buChar char="●"/>
              <a:defRPr/>
            </a:lvl1pPr>
            <a:lvl2pPr marL="914400" lvl="1" indent="-317500" algn="l" rtl="0">
              <a:lnSpc>
                <a:spcPct val="90000"/>
              </a:lnSpc>
              <a:spcBef>
                <a:spcPts val="0"/>
              </a:spcBef>
              <a:spcAft>
                <a:spcPts val="0"/>
              </a:spcAft>
              <a:buClr>
                <a:schemeClr val="dk1"/>
              </a:buClr>
              <a:buSzPts val="1400"/>
              <a:buChar char="○"/>
              <a:defRPr/>
            </a:lvl2pPr>
            <a:lvl3pPr marL="1371600" lvl="2" indent="-317500" algn="l" rtl="0">
              <a:lnSpc>
                <a:spcPct val="90000"/>
              </a:lnSpc>
              <a:spcBef>
                <a:spcPts val="0"/>
              </a:spcBef>
              <a:spcAft>
                <a:spcPts val="0"/>
              </a:spcAft>
              <a:buClr>
                <a:schemeClr val="dk1"/>
              </a:buClr>
              <a:buSzPts val="1400"/>
              <a:buChar char="■"/>
              <a:defRPr/>
            </a:lvl3pPr>
            <a:lvl4pPr marL="1828800" lvl="3" indent="-317500" algn="l" rtl="0">
              <a:lnSpc>
                <a:spcPct val="90000"/>
              </a:lnSpc>
              <a:spcBef>
                <a:spcPts val="0"/>
              </a:spcBef>
              <a:spcAft>
                <a:spcPts val="0"/>
              </a:spcAft>
              <a:buClr>
                <a:schemeClr val="dk1"/>
              </a:buClr>
              <a:buSzPts val="1400"/>
              <a:buChar char="●"/>
              <a:defRPr/>
            </a:lvl4pPr>
            <a:lvl5pPr marL="2286000" lvl="4" indent="-317500" algn="l" rtl="0">
              <a:lnSpc>
                <a:spcPct val="90000"/>
              </a:lnSpc>
              <a:spcBef>
                <a:spcPts val="0"/>
              </a:spcBef>
              <a:spcAft>
                <a:spcPts val="0"/>
              </a:spcAft>
              <a:buClr>
                <a:schemeClr val="dk1"/>
              </a:buClr>
              <a:buSzPts val="1400"/>
              <a:buChar char="○"/>
              <a:defRPr/>
            </a:lvl5pPr>
            <a:lvl6pPr marL="2743200" lvl="5" indent="-317500" algn="l" rtl="0">
              <a:lnSpc>
                <a:spcPct val="90000"/>
              </a:lnSpc>
              <a:spcBef>
                <a:spcPts val="0"/>
              </a:spcBef>
              <a:spcAft>
                <a:spcPts val="0"/>
              </a:spcAft>
              <a:buClr>
                <a:schemeClr val="dk1"/>
              </a:buClr>
              <a:buSzPts val="1400"/>
              <a:buChar char="■"/>
              <a:defRPr/>
            </a:lvl6pPr>
            <a:lvl7pPr marL="3200400" lvl="6" indent="-317500" algn="l" rtl="0">
              <a:lnSpc>
                <a:spcPct val="90000"/>
              </a:lnSpc>
              <a:spcBef>
                <a:spcPts val="0"/>
              </a:spcBef>
              <a:spcAft>
                <a:spcPts val="0"/>
              </a:spcAft>
              <a:buClr>
                <a:schemeClr val="dk1"/>
              </a:buClr>
              <a:buSzPts val="1400"/>
              <a:buChar char="●"/>
              <a:defRPr/>
            </a:lvl7pPr>
            <a:lvl8pPr marL="3657600" lvl="7" indent="-317500" algn="l" rtl="0">
              <a:lnSpc>
                <a:spcPct val="90000"/>
              </a:lnSpc>
              <a:spcBef>
                <a:spcPts val="0"/>
              </a:spcBef>
              <a:spcAft>
                <a:spcPts val="0"/>
              </a:spcAft>
              <a:buClr>
                <a:schemeClr val="dk1"/>
              </a:buClr>
              <a:buSzPts val="1400"/>
              <a:buChar char="○"/>
              <a:defRPr/>
            </a:lvl8pPr>
            <a:lvl9pPr marL="4114800" lvl="8" indent="-317500" algn="l" rtl="0">
              <a:lnSpc>
                <a:spcPct val="90000"/>
              </a:lnSpc>
              <a:spcBef>
                <a:spcPts val="0"/>
              </a:spcBef>
              <a:spcAft>
                <a:spcPts val="0"/>
              </a:spcAft>
              <a:buClr>
                <a:schemeClr val="dk1"/>
              </a:buClr>
              <a:buSzPts val="1400"/>
              <a:buChar char="■"/>
              <a:defRPr/>
            </a:lvl9pPr>
          </a:lstStyle>
          <a:p>
            <a:endParaRPr/>
          </a:p>
        </p:txBody>
      </p:sp>
      <p:sp>
        <p:nvSpPr>
          <p:cNvPr id="27" name="Google Shape;27;p15"/>
          <p:cNvSpPr txBox="1">
            <a:spLocks noGrp="1"/>
          </p:cNvSpPr>
          <p:nvPr>
            <p:ph type="sldNum" idx="12"/>
          </p:nvPr>
        </p:nvSpPr>
        <p:spPr>
          <a:xfrm>
            <a:off x="11296611" y="6217623"/>
            <a:ext cx="731700" cy="5247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212041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1F110-5B25-4ED7-BB41-5E670E2F9151}"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154888"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pic>
        <p:nvPicPr>
          <p:cNvPr id="7" name="Picture 6"/>
          <p:cNvPicPr>
            <a:picLocks noChangeAspect="1"/>
          </p:cNvPicPr>
          <p:nvPr userDrawn="1"/>
        </p:nvPicPr>
        <p:blipFill>
          <a:blip r:embed="rId2"/>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3143293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9A23AD-50D0-4476-BB2E-2E6B9F9AE958}" type="datetime1">
              <a:rPr lang="en-US" smtClean="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173608"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3602971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8F7DAF-9F3D-4A16-B632-02065F17E989}" type="datetime1">
              <a:rPr lang="en-US" smtClean="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1258448" y="637446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255331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34C780-F704-4CCB-BE85-35460A27EF2B}" type="datetime1">
              <a:rPr lang="en-US" smtClean="0"/>
              <a:t>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11362144"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3664631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9E313B-8DE3-47A5-9860-AF298E0CD0A3}" type="datetime1">
              <a:rPr lang="en-US" smtClean="0"/>
              <a:t>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11249022" y="6405268"/>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1884583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94A54-AFA0-4C00-A152-1FD83591AEC3}" type="datetime1">
              <a:rPr lang="en-US" smtClean="0"/>
              <a:t>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20564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00867B5-1C7F-4F9A-AC84-63D463946270}" type="datetime1">
              <a:rPr lang="en-US" smtClean="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303380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102AAC9-F2E5-4D88-91C1-D8331FFBAAD9}" type="datetime1">
              <a:rPr lang="en-US" smtClean="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31263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77703A-B32C-4491-BF97-45DE50DEC3A6}" type="datetime1">
              <a:rPr lang="en-US" smtClean="0"/>
              <a:t>2/4/2026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ABD1428-60AA-4E13-9326-88B0AB3F4F3B}" type="slidenum">
              <a:rPr lang="en-US" smtClean="0"/>
              <a:t>‹#›</a:t>
            </a:fld>
            <a:endParaRPr lang="en-US" dirty="0"/>
          </a:p>
        </p:txBody>
      </p:sp>
    </p:spTree>
    <p:extLst>
      <p:ext uri="{BB962C8B-B14F-4D97-AF65-F5344CB8AC3E}">
        <p14:creationId xmlns:p14="http://schemas.microsoft.com/office/powerpoint/2010/main" val="2976072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dfc-dcc-stats@umich.edu"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7854" y="2605849"/>
            <a:ext cx="8776292" cy="1646302"/>
          </a:xfrm>
        </p:spPr>
        <p:txBody>
          <a:bodyPr/>
          <a:lstStyle/>
          <a:p>
            <a:pPr algn="ctr"/>
            <a:r>
              <a:rPr lang="en-US" dirty="0"/>
              <a:t>DFC MP </a:t>
            </a:r>
            <a:br>
              <a:rPr lang="en-US" dirty="0"/>
            </a:br>
            <a:r>
              <a:rPr lang="en-US" dirty="0"/>
              <a:t>Derived Data Information</a:t>
            </a:r>
            <a:br>
              <a:rPr lang="en-US" dirty="0"/>
            </a:br>
            <a:r>
              <a:rPr lang="en-US" dirty="0"/>
              <a:t>&amp; Key Derived Variables</a:t>
            </a:r>
          </a:p>
        </p:txBody>
      </p:sp>
      <p:sp>
        <p:nvSpPr>
          <p:cNvPr id="3" name="Subtitle 2"/>
          <p:cNvSpPr>
            <a:spLocks noGrp="1"/>
          </p:cNvSpPr>
          <p:nvPr>
            <p:ph type="subTitle" idx="1"/>
          </p:nvPr>
        </p:nvSpPr>
        <p:spPr>
          <a:xfrm>
            <a:off x="2398607" y="4252151"/>
            <a:ext cx="7766936" cy="1096899"/>
          </a:xfrm>
        </p:spPr>
        <p:txBody>
          <a:bodyPr>
            <a:normAutofit lnSpcReduction="10000"/>
          </a:bodyPr>
          <a:lstStyle/>
          <a:p>
            <a:pPr algn="ctr"/>
            <a:r>
              <a:rPr lang="en-US" dirty="0"/>
              <a:t>Last </a:t>
            </a:r>
            <a:r>
              <a:rPr lang="en-US"/>
              <a:t>Updated 2026JAN14</a:t>
            </a:r>
            <a:endParaRPr lang="en-US" dirty="0"/>
          </a:p>
          <a:p>
            <a:pPr algn="ctr"/>
            <a:r>
              <a:rPr lang="en-US" dirty="0"/>
              <a:t>SABER DCC</a:t>
            </a:r>
          </a:p>
          <a:p>
            <a:pPr algn="ctr"/>
            <a:r>
              <a:rPr lang="en-US" dirty="0"/>
              <a:t>dfc-dcc-stats@umich.edu</a:t>
            </a:r>
          </a:p>
          <a:p>
            <a:pPr algn="ctr"/>
            <a:endParaRPr lang="en-US" dirty="0"/>
          </a:p>
        </p:txBody>
      </p:sp>
      <p:pic>
        <p:nvPicPr>
          <p:cNvPr id="4" name="Picture 3"/>
          <p:cNvPicPr>
            <a:picLocks noChangeAspect="1"/>
          </p:cNvPicPr>
          <p:nvPr/>
        </p:nvPicPr>
        <p:blipFill>
          <a:blip r:embed="rId3"/>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1688381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77814-262C-2DED-7840-11E12C4437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29B829-6073-EBC6-95FF-6B15EF0479A0}"/>
              </a:ext>
            </a:extLst>
          </p:cNvPr>
          <p:cNvSpPr>
            <a:spLocks noGrp="1"/>
          </p:cNvSpPr>
          <p:nvPr>
            <p:ph type="title"/>
          </p:nvPr>
        </p:nvSpPr>
        <p:spPr/>
        <p:txBody>
          <a:bodyPr>
            <a:normAutofit/>
          </a:bodyPr>
          <a:lstStyle/>
          <a:p>
            <a:r>
              <a:rPr lang="en-US" sz="3200" b="1" dirty="0"/>
              <a:t>NONINDEX_AMP</a:t>
            </a:r>
          </a:p>
        </p:txBody>
      </p:sp>
      <p:sp>
        <p:nvSpPr>
          <p:cNvPr id="5" name="Content Placeholder 4">
            <a:extLst>
              <a:ext uri="{FF2B5EF4-FFF2-40B4-BE49-F238E27FC236}">
                <a16:creationId xmlns:a16="http://schemas.microsoft.com/office/drawing/2014/main" id="{F016EC6E-9027-0D68-3E2A-DC389CB2672E}"/>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err="1">
                <a:latin typeface="Calibri" panose="020F0502020204030204" pitchFamily="34" charset="0"/>
                <a:cs typeface="Calibri" panose="020F0502020204030204" pitchFamily="34" charset="0"/>
              </a:rPr>
              <a:t>OWM_Amputations</a:t>
            </a:r>
            <a:endParaRPr lang="en-US" dirty="0">
              <a:latin typeface="Calibri" panose="020F0502020204030204" pitchFamily="34" charset="0"/>
              <a:cs typeface="Calibri" panose="020F0502020204030204" pitchFamily="34" charset="0"/>
            </a:endParaRPr>
          </a:p>
        </p:txBody>
      </p:sp>
      <p:sp>
        <p:nvSpPr>
          <p:cNvPr id="3" name="Slide Number Placeholder 2">
            <a:extLst>
              <a:ext uri="{FF2B5EF4-FFF2-40B4-BE49-F238E27FC236}">
                <a16:creationId xmlns:a16="http://schemas.microsoft.com/office/drawing/2014/main" id="{6535C8D8-C37D-E9F8-D4D5-F84752867FCF}"/>
              </a:ext>
            </a:extLst>
          </p:cNvPr>
          <p:cNvSpPr>
            <a:spLocks noGrp="1"/>
          </p:cNvSpPr>
          <p:nvPr>
            <p:ph type="sldNum" sz="quarter" idx="12"/>
          </p:nvPr>
        </p:nvSpPr>
        <p:spPr/>
        <p:txBody>
          <a:bodyPr/>
          <a:lstStyle/>
          <a:p>
            <a:fld id="{3ABD1428-60AA-4E13-9326-88B0AB3F4F3B}" type="slidenum">
              <a:rPr lang="en-US" smtClean="0"/>
              <a:t>10</a:t>
            </a:fld>
            <a:endParaRPr lang="en-US" dirty="0"/>
          </a:p>
        </p:txBody>
      </p:sp>
    </p:spTree>
    <p:extLst>
      <p:ext uri="{BB962C8B-B14F-4D97-AF65-F5344CB8AC3E}">
        <p14:creationId xmlns:p14="http://schemas.microsoft.com/office/powerpoint/2010/main" val="2248804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38B42-79E1-3721-FBFE-44644C50D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556716-299D-489E-BB26-CFDFBF617175}"/>
              </a:ext>
            </a:extLst>
          </p:cNvPr>
          <p:cNvSpPr>
            <a:spLocks noGrp="1"/>
          </p:cNvSpPr>
          <p:nvPr>
            <p:ph type="title"/>
          </p:nvPr>
        </p:nvSpPr>
        <p:spPr/>
        <p:txBody>
          <a:bodyPr>
            <a:normAutofit/>
          </a:bodyPr>
          <a:lstStyle/>
          <a:p>
            <a:r>
              <a:rPr lang="en-US" sz="3200" b="1" dirty="0"/>
              <a:t>NONSTUDY_ULCER</a:t>
            </a:r>
          </a:p>
        </p:txBody>
      </p:sp>
      <p:sp>
        <p:nvSpPr>
          <p:cNvPr id="5" name="Content Placeholder 4">
            <a:extLst>
              <a:ext uri="{FF2B5EF4-FFF2-40B4-BE49-F238E27FC236}">
                <a16:creationId xmlns:a16="http://schemas.microsoft.com/office/drawing/2014/main" id="{A6B350F4-60F4-B512-BEC4-FA110A5EC0FF}"/>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err="1">
                <a:latin typeface="Calibri" panose="020F0502020204030204" pitchFamily="34" charset="0"/>
                <a:cs typeface="Calibri" panose="020F0502020204030204" pitchFamily="34" charset="0"/>
              </a:rPr>
              <a:t>OWM_Wound</a:t>
            </a:r>
            <a:r>
              <a:rPr lang="en-US" dirty="0">
                <a:latin typeface="Calibri" panose="020F0502020204030204" pitchFamily="34" charset="0"/>
                <a:cs typeface="Calibri" panose="020F0502020204030204" pitchFamily="34" charset="0"/>
              </a:rPr>
              <a:t> Evaluation</a:t>
            </a:r>
          </a:p>
          <a:p>
            <a:pPr lvl="1"/>
            <a:r>
              <a:rPr lang="en-US" dirty="0" err="1">
                <a:latin typeface="Calibri" panose="020F0502020204030204" pitchFamily="34" charset="0"/>
                <a:cs typeface="Calibri" panose="020F0502020204030204" pitchFamily="34" charset="0"/>
              </a:rPr>
              <a:t>OWM_Wound</a:t>
            </a:r>
            <a:r>
              <a:rPr lang="en-US" dirty="0">
                <a:latin typeface="Calibri" panose="020F0502020204030204" pitchFamily="34" charset="0"/>
                <a:cs typeface="Calibri" panose="020F0502020204030204" pitchFamily="34" charset="0"/>
              </a:rPr>
              <a:t> Evaluation Follow Up</a:t>
            </a:r>
          </a:p>
        </p:txBody>
      </p:sp>
      <p:sp>
        <p:nvSpPr>
          <p:cNvPr id="3" name="Slide Number Placeholder 2">
            <a:extLst>
              <a:ext uri="{FF2B5EF4-FFF2-40B4-BE49-F238E27FC236}">
                <a16:creationId xmlns:a16="http://schemas.microsoft.com/office/drawing/2014/main" id="{7C5F92C7-6AD7-E8A7-DAB2-9E39B111C9F5}"/>
              </a:ext>
            </a:extLst>
          </p:cNvPr>
          <p:cNvSpPr>
            <a:spLocks noGrp="1"/>
          </p:cNvSpPr>
          <p:nvPr>
            <p:ph type="sldNum" sz="quarter" idx="12"/>
          </p:nvPr>
        </p:nvSpPr>
        <p:spPr/>
        <p:txBody>
          <a:bodyPr/>
          <a:lstStyle/>
          <a:p>
            <a:fld id="{3ABD1428-60AA-4E13-9326-88B0AB3F4F3B}" type="slidenum">
              <a:rPr lang="en-US" smtClean="0"/>
              <a:t>11</a:t>
            </a:fld>
            <a:endParaRPr lang="en-US" dirty="0"/>
          </a:p>
        </p:txBody>
      </p:sp>
    </p:spTree>
    <p:extLst>
      <p:ext uri="{BB962C8B-B14F-4D97-AF65-F5344CB8AC3E}">
        <p14:creationId xmlns:p14="http://schemas.microsoft.com/office/powerpoint/2010/main" val="1346669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44B7B-0B98-F5A4-A3EA-E02AD23F9A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3AA40-55EE-669B-2993-63443601B177}"/>
              </a:ext>
            </a:extLst>
          </p:cNvPr>
          <p:cNvSpPr>
            <a:spLocks noGrp="1"/>
          </p:cNvSpPr>
          <p:nvPr>
            <p:ph type="title"/>
          </p:nvPr>
        </p:nvSpPr>
        <p:spPr/>
        <p:txBody>
          <a:bodyPr>
            <a:normAutofit/>
          </a:bodyPr>
          <a:lstStyle/>
          <a:p>
            <a:r>
              <a:rPr lang="en-US" sz="3200" b="1" dirty="0"/>
              <a:t>Notes on Derived Datasets: </a:t>
            </a:r>
          </a:p>
        </p:txBody>
      </p:sp>
      <p:sp>
        <p:nvSpPr>
          <p:cNvPr id="5" name="Content Placeholder 4">
            <a:extLst>
              <a:ext uri="{FF2B5EF4-FFF2-40B4-BE49-F238E27FC236}">
                <a16:creationId xmlns:a16="http://schemas.microsoft.com/office/drawing/2014/main" id="{7AF1B55B-9EF9-D5F2-E905-103A450D8C0F}"/>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Companion documentation is provided with the derived datasets, including:</a:t>
            </a:r>
          </a:p>
          <a:p>
            <a:pPr lvl="1"/>
            <a:r>
              <a:rPr lang="en-US" dirty="0">
                <a:latin typeface="Calibri" panose="020F0502020204030204" pitchFamily="34" charset="0"/>
                <a:cs typeface="Calibri" panose="020F0502020204030204" pitchFamily="34" charset="0"/>
              </a:rPr>
              <a:t>SAS Formats </a:t>
            </a:r>
          </a:p>
          <a:p>
            <a:pPr lvl="1"/>
            <a:r>
              <a:rPr lang="en-US" dirty="0">
                <a:latin typeface="Calibri" panose="020F0502020204030204" pitchFamily="34" charset="0"/>
                <a:cs typeface="Calibri" panose="020F0502020204030204" pitchFamily="34" charset="0"/>
              </a:rPr>
              <a:t>Case report forms (CRFs)</a:t>
            </a:r>
          </a:p>
          <a:p>
            <a:pPr lvl="1"/>
            <a:r>
              <a:rPr lang="en-US" dirty="0">
                <a:latin typeface="Calibri" panose="020F0502020204030204" pitchFamily="34" charset="0"/>
                <a:cs typeface="Calibri" panose="020F0502020204030204" pitchFamily="34" charset="0"/>
              </a:rPr>
              <a:t>PRO Documentation </a:t>
            </a:r>
          </a:p>
          <a:p>
            <a:pPr lvl="1"/>
            <a:r>
              <a:rPr lang="en-US" dirty="0">
                <a:latin typeface="Calibri" panose="020F0502020204030204" pitchFamily="34" charset="0"/>
                <a:cs typeface="Calibri" panose="020F0502020204030204" pitchFamily="34" charset="0"/>
              </a:rPr>
              <a:t>Codebooks</a:t>
            </a:r>
          </a:p>
          <a:p>
            <a:pPr lvl="1"/>
            <a:r>
              <a:rPr lang="en-US" dirty="0">
                <a:latin typeface="Calibri" panose="020F0502020204030204" pitchFamily="34" charset="0"/>
                <a:cs typeface="Calibri" panose="020F0502020204030204" pitchFamily="34" charset="0"/>
              </a:rPr>
              <a:t>Primary Outcome Documentation </a:t>
            </a:r>
          </a:p>
        </p:txBody>
      </p:sp>
      <p:sp>
        <p:nvSpPr>
          <p:cNvPr id="3" name="Slide Number Placeholder 2">
            <a:extLst>
              <a:ext uri="{FF2B5EF4-FFF2-40B4-BE49-F238E27FC236}">
                <a16:creationId xmlns:a16="http://schemas.microsoft.com/office/drawing/2014/main" id="{35F16D74-5544-236F-9B83-9165692444DD}"/>
              </a:ext>
            </a:extLst>
          </p:cNvPr>
          <p:cNvSpPr>
            <a:spLocks noGrp="1"/>
          </p:cNvSpPr>
          <p:nvPr>
            <p:ph type="sldNum" sz="quarter" idx="12"/>
          </p:nvPr>
        </p:nvSpPr>
        <p:spPr/>
        <p:txBody>
          <a:bodyPr/>
          <a:lstStyle/>
          <a:p>
            <a:fld id="{3ABD1428-60AA-4E13-9326-88B0AB3F4F3B}" type="slidenum">
              <a:rPr lang="en-US" smtClean="0"/>
              <a:t>12</a:t>
            </a:fld>
            <a:endParaRPr lang="en-US" dirty="0"/>
          </a:p>
        </p:txBody>
      </p:sp>
    </p:spTree>
    <p:extLst>
      <p:ext uri="{BB962C8B-B14F-4D97-AF65-F5344CB8AC3E}">
        <p14:creationId xmlns:p14="http://schemas.microsoft.com/office/powerpoint/2010/main" val="3754912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38335-C072-4096-D12D-57F20FE5E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187503-B0CF-12C9-CFB7-1F13C9EEEE26}"/>
              </a:ext>
            </a:extLst>
          </p:cNvPr>
          <p:cNvSpPr>
            <a:spLocks noGrp="1"/>
          </p:cNvSpPr>
          <p:nvPr>
            <p:ph type="title"/>
          </p:nvPr>
        </p:nvSpPr>
        <p:spPr/>
        <p:txBody>
          <a:bodyPr>
            <a:normAutofit/>
          </a:bodyPr>
          <a:lstStyle/>
          <a:p>
            <a:r>
              <a:rPr lang="en-US" sz="3200" b="1" dirty="0"/>
              <a:t>Notes on Derived Datasets: </a:t>
            </a:r>
          </a:p>
        </p:txBody>
      </p:sp>
      <p:sp>
        <p:nvSpPr>
          <p:cNvPr id="5" name="Content Placeholder 4">
            <a:extLst>
              <a:ext uri="{FF2B5EF4-FFF2-40B4-BE49-F238E27FC236}">
                <a16:creationId xmlns:a16="http://schemas.microsoft.com/office/drawing/2014/main" id="{A13E57D0-75B1-2472-0067-BB0FBAEB2F07}"/>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Date variables are not provided. All dates have been converted to "days from enrollment".</a:t>
            </a:r>
          </a:p>
          <a:p>
            <a:r>
              <a:rPr lang="en-US" dirty="0">
                <a:latin typeface="Calibri" panose="020F0502020204030204" pitchFamily="34" charset="0"/>
                <a:cs typeface="Calibri" panose="020F0502020204030204" pitchFamily="34" charset="0"/>
              </a:rPr>
              <a:t>For those using SAS for analyses, a SAS program ("Run Me") should be run prior to utilizing the derived datasets.  </a:t>
            </a:r>
          </a:p>
          <a:p>
            <a:r>
              <a:rPr lang="en-US" dirty="0">
                <a:latin typeface="Calibri" panose="020F0502020204030204" pitchFamily="34" charset="0"/>
                <a:cs typeface="Calibri" panose="020F0502020204030204" pitchFamily="34" charset="0"/>
              </a:rPr>
              <a:t>Most "if other, specify" and free text variables are not included in the derived datasets. These can be provided by request. </a:t>
            </a:r>
          </a:p>
        </p:txBody>
      </p:sp>
      <p:sp>
        <p:nvSpPr>
          <p:cNvPr id="3" name="Slide Number Placeholder 2">
            <a:extLst>
              <a:ext uri="{FF2B5EF4-FFF2-40B4-BE49-F238E27FC236}">
                <a16:creationId xmlns:a16="http://schemas.microsoft.com/office/drawing/2014/main" id="{92D16F18-5E42-66D3-CDF4-801C43D2B188}"/>
              </a:ext>
            </a:extLst>
          </p:cNvPr>
          <p:cNvSpPr>
            <a:spLocks noGrp="1"/>
          </p:cNvSpPr>
          <p:nvPr>
            <p:ph type="sldNum" sz="quarter" idx="12"/>
          </p:nvPr>
        </p:nvSpPr>
        <p:spPr/>
        <p:txBody>
          <a:bodyPr/>
          <a:lstStyle/>
          <a:p>
            <a:fld id="{3ABD1428-60AA-4E13-9326-88B0AB3F4F3B}" type="slidenum">
              <a:rPr lang="en-US" smtClean="0"/>
              <a:t>13</a:t>
            </a:fld>
            <a:endParaRPr lang="en-US" dirty="0"/>
          </a:p>
        </p:txBody>
      </p:sp>
    </p:spTree>
    <p:extLst>
      <p:ext uri="{BB962C8B-B14F-4D97-AF65-F5344CB8AC3E}">
        <p14:creationId xmlns:p14="http://schemas.microsoft.com/office/powerpoint/2010/main" val="3115854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C3D53-A657-3116-8F42-303DC98DF6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A1ED0-1365-351E-9932-E3808280E98C}"/>
              </a:ext>
            </a:extLst>
          </p:cNvPr>
          <p:cNvSpPr>
            <a:spLocks noGrp="1"/>
          </p:cNvSpPr>
          <p:nvPr>
            <p:ph type="title"/>
          </p:nvPr>
        </p:nvSpPr>
        <p:spPr/>
        <p:txBody>
          <a:bodyPr>
            <a:normAutofit/>
          </a:bodyPr>
          <a:lstStyle/>
          <a:p>
            <a:r>
              <a:rPr lang="en-US" sz="3200" b="1" dirty="0"/>
              <a:t>Notes on Derived Datasets: </a:t>
            </a:r>
          </a:p>
        </p:txBody>
      </p:sp>
      <p:sp>
        <p:nvSpPr>
          <p:cNvPr id="5" name="Content Placeholder 4">
            <a:extLst>
              <a:ext uri="{FF2B5EF4-FFF2-40B4-BE49-F238E27FC236}">
                <a16:creationId xmlns:a16="http://schemas.microsoft.com/office/drawing/2014/main" id="{1A34ABF9-5F03-408D-3C57-75DE6788CB4B}"/>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Most case report forms (CRFs) have multiple versions, and this can result in missing data for participants. </a:t>
            </a:r>
          </a:p>
          <a:p>
            <a:pPr lvl="1"/>
            <a:r>
              <a:rPr lang="en-US" dirty="0">
                <a:latin typeface="Calibri" panose="020F0502020204030204" pitchFamily="34" charset="0"/>
                <a:cs typeface="Calibri" panose="020F0502020204030204" pitchFamily="34" charset="0"/>
              </a:rPr>
              <a:t>For example, there are three versions of the OWM_OFFLOADING AND ADHERENCE CRF. Version 2 was loaded into production on 4/18/2024 and Version 3 was loaded into production on 8/7/2024. </a:t>
            </a:r>
          </a:p>
          <a:p>
            <a:pPr lvl="1"/>
            <a:r>
              <a:rPr lang="en-US" dirty="0">
                <a:latin typeface="Calibri" panose="020F0502020204030204" pitchFamily="34" charset="0"/>
                <a:cs typeface="Calibri" panose="020F0502020204030204" pitchFamily="34" charset="0"/>
              </a:rPr>
              <a:t>The original version of this CRF did not collect the information in question 3a, so there is a significant amount of participants missing this information. </a:t>
            </a:r>
          </a:p>
          <a:p>
            <a:pPr lvl="1"/>
            <a:r>
              <a:rPr lang="en-US" dirty="0">
                <a:latin typeface="Calibri" panose="020F0502020204030204" pitchFamily="34" charset="0"/>
                <a:cs typeface="Calibri" panose="020F0502020204030204" pitchFamily="34" charset="0"/>
              </a:rPr>
              <a:t>The PDF codebook can be useful in understanding the evolution in CRFs and variables within those CRFs over versions. </a:t>
            </a:r>
          </a:p>
        </p:txBody>
      </p:sp>
      <p:sp>
        <p:nvSpPr>
          <p:cNvPr id="3" name="Slide Number Placeholder 2">
            <a:extLst>
              <a:ext uri="{FF2B5EF4-FFF2-40B4-BE49-F238E27FC236}">
                <a16:creationId xmlns:a16="http://schemas.microsoft.com/office/drawing/2014/main" id="{907EC7B2-38BE-0261-AAF9-20E307A83C80}"/>
              </a:ext>
            </a:extLst>
          </p:cNvPr>
          <p:cNvSpPr>
            <a:spLocks noGrp="1"/>
          </p:cNvSpPr>
          <p:nvPr>
            <p:ph type="sldNum" sz="quarter" idx="12"/>
          </p:nvPr>
        </p:nvSpPr>
        <p:spPr/>
        <p:txBody>
          <a:bodyPr/>
          <a:lstStyle/>
          <a:p>
            <a:fld id="{3ABD1428-60AA-4E13-9326-88B0AB3F4F3B}" type="slidenum">
              <a:rPr lang="en-US" smtClean="0"/>
              <a:t>14</a:t>
            </a:fld>
            <a:endParaRPr lang="en-US" dirty="0"/>
          </a:p>
        </p:txBody>
      </p:sp>
    </p:spTree>
    <p:extLst>
      <p:ext uri="{BB962C8B-B14F-4D97-AF65-F5344CB8AC3E}">
        <p14:creationId xmlns:p14="http://schemas.microsoft.com/office/powerpoint/2010/main" val="1451847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A2F0F-AC15-B05E-B7B0-67907BF9A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C1B566-E6E9-97E9-8E4A-4A70E16F619F}"/>
              </a:ext>
            </a:extLst>
          </p:cNvPr>
          <p:cNvSpPr>
            <a:spLocks noGrp="1"/>
          </p:cNvSpPr>
          <p:nvPr>
            <p:ph type="title"/>
          </p:nvPr>
        </p:nvSpPr>
        <p:spPr/>
        <p:txBody>
          <a:bodyPr>
            <a:normAutofit/>
          </a:bodyPr>
          <a:lstStyle/>
          <a:p>
            <a:r>
              <a:rPr lang="en-US" sz="3200" b="1" dirty="0"/>
              <a:t>Notes on Derived Datasets: </a:t>
            </a:r>
          </a:p>
        </p:txBody>
      </p:sp>
      <p:sp>
        <p:nvSpPr>
          <p:cNvPr id="5" name="Content Placeholder 4">
            <a:extLst>
              <a:ext uri="{FF2B5EF4-FFF2-40B4-BE49-F238E27FC236}">
                <a16:creationId xmlns:a16="http://schemas.microsoft.com/office/drawing/2014/main" id="{E8FE55EE-08A0-77C6-1B86-DDFD23B3A1C1}"/>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These data are in active collection and cleaning. There are data inconsistencies and the DCC has requested that sites make changes, if possible. Please contact the DCC (</a:t>
            </a:r>
            <a:r>
              <a:rPr lang="en-US" dirty="0">
                <a:latin typeface="Calibri" panose="020F0502020204030204" pitchFamily="34" charset="0"/>
                <a:cs typeface="Calibri" panose="020F0502020204030204" pitchFamily="34" charset="0"/>
                <a:hlinkClick r:id="rId3"/>
              </a:rPr>
              <a:t>dfc-dcc-stats@umich.edu</a:t>
            </a:r>
            <a:r>
              <a:rPr lang="en-US" dirty="0">
                <a:latin typeface="Calibri" panose="020F0502020204030204" pitchFamily="34" charset="0"/>
                <a:cs typeface="Calibri" panose="020F0502020204030204" pitchFamily="34" charset="0"/>
              </a:rPr>
              <a:t>) if inconsistencies are discovered. Note, data may change from one data cutoff date to the next due to the resolution of inconsistencies and regular updates. </a:t>
            </a:r>
          </a:p>
        </p:txBody>
      </p:sp>
      <p:sp>
        <p:nvSpPr>
          <p:cNvPr id="3" name="Slide Number Placeholder 2">
            <a:extLst>
              <a:ext uri="{FF2B5EF4-FFF2-40B4-BE49-F238E27FC236}">
                <a16:creationId xmlns:a16="http://schemas.microsoft.com/office/drawing/2014/main" id="{FE6BA771-A664-5A46-C556-5F026DA01C01}"/>
              </a:ext>
            </a:extLst>
          </p:cNvPr>
          <p:cNvSpPr>
            <a:spLocks noGrp="1"/>
          </p:cNvSpPr>
          <p:nvPr>
            <p:ph type="sldNum" sz="quarter" idx="12"/>
          </p:nvPr>
        </p:nvSpPr>
        <p:spPr/>
        <p:txBody>
          <a:bodyPr/>
          <a:lstStyle/>
          <a:p>
            <a:fld id="{3ABD1428-60AA-4E13-9326-88B0AB3F4F3B}" type="slidenum">
              <a:rPr lang="en-US" smtClean="0"/>
              <a:t>15</a:t>
            </a:fld>
            <a:endParaRPr lang="en-US" dirty="0"/>
          </a:p>
        </p:txBody>
      </p:sp>
    </p:spTree>
    <p:extLst>
      <p:ext uri="{BB962C8B-B14F-4D97-AF65-F5344CB8AC3E}">
        <p14:creationId xmlns:p14="http://schemas.microsoft.com/office/powerpoint/2010/main" val="2409804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CF7E5-ADB5-D59A-2201-F935B708E4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55DFA-360B-6828-C304-3BDB0C19828C}"/>
              </a:ext>
            </a:extLst>
          </p:cNvPr>
          <p:cNvSpPr>
            <a:spLocks noGrp="1"/>
          </p:cNvSpPr>
          <p:nvPr>
            <p:ph type="title"/>
          </p:nvPr>
        </p:nvSpPr>
        <p:spPr/>
        <p:txBody>
          <a:bodyPr/>
          <a:lstStyle/>
          <a:p>
            <a:r>
              <a:rPr lang="en-US" dirty="0"/>
              <a:t>Key Derived Variables</a:t>
            </a:r>
          </a:p>
        </p:txBody>
      </p:sp>
      <p:sp>
        <p:nvSpPr>
          <p:cNvPr id="4" name="Slide Number Placeholder 3">
            <a:extLst>
              <a:ext uri="{FF2B5EF4-FFF2-40B4-BE49-F238E27FC236}">
                <a16:creationId xmlns:a16="http://schemas.microsoft.com/office/drawing/2014/main" id="{39D37F11-964E-E2B3-8052-81ED111A6AD7}"/>
              </a:ext>
            </a:extLst>
          </p:cNvPr>
          <p:cNvSpPr>
            <a:spLocks noGrp="1"/>
          </p:cNvSpPr>
          <p:nvPr>
            <p:ph type="sldNum" sz="quarter" idx="12"/>
          </p:nvPr>
        </p:nvSpPr>
        <p:spPr/>
        <p:txBody>
          <a:bodyPr/>
          <a:lstStyle/>
          <a:p>
            <a:fld id="{3ABD1428-60AA-4E13-9326-88B0AB3F4F3B}" type="slidenum">
              <a:rPr lang="en-US" smtClean="0"/>
              <a:pPr/>
              <a:t>16</a:t>
            </a:fld>
            <a:endParaRPr lang="en-US" dirty="0"/>
          </a:p>
        </p:txBody>
      </p:sp>
    </p:spTree>
    <p:extLst>
      <p:ext uri="{BB962C8B-B14F-4D97-AF65-F5344CB8AC3E}">
        <p14:creationId xmlns:p14="http://schemas.microsoft.com/office/powerpoint/2010/main" val="3248539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Wound Healing Status Variables – Subject Level Data</a:t>
            </a:r>
            <a:endParaRPr lang="en-US" sz="3200" b="1" dirty="0"/>
          </a:p>
        </p:txBody>
      </p:sp>
      <p:sp>
        <p:nvSpPr>
          <p:cNvPr id="5" name="Content Placeholder 4">
            <a:extLst>
              <a:ext uri="{FF2B5EF4-FFF2-40B4-BE49-F238E27FC236}">
                <a16:creationId xmlns:a16="http://schemas.microsoft.com/office/drawing/2014/main" id="{7B7640EA-2B83-5BD7-DC11-66ECB22FFF14}"/>
              </a:ext>
            </a:extLst>
          </p:cNvPr>
          <p:cNvSpPr>
            <a:spLocks noGrp="1"/>
          </p:cNvSpPr>
          <p:nvPr>
            <p:ph idx="1"/>
          </p:nvPr>
        </p:nvSpPr>
        <p:spPr/>
        <p:txBody>
          <a:bodyPr>
            <a:normAutofit lnSpcReduction="10000"/>
          </a:bodyPr>
          <a:lstStyle/>
          <a:p>
            <a:r>
              <a:rPr lang="en-US" dirty="0">
                <a:latin typeface="Calibri" panose="020F0502020204030204" pitchFamily="34" charset="0"/>
                <a:cs typeface="Calibri" panose="020F0502020204030204" pitchFamily="34" charset="0"/>
              </a:rPr>
              <a:t>Variables: WH_V* and WH_NW_V*</a:t>
            </a:r>
          </a:p>
          <a:p>
            <a:r>
              <a:rPr lang="en-US" dirty="0">
                <a:latin typeface="Calibri" panose="020F0502020204030204" pitchFamily="34" charset="0"/>
                <a:cs typeface="Calibri" panose="020F0502020204030204" pitchFamily="34" charset="0"/>
              </a:rPr>
              <a:t>These variables contain the operational definition of wound healing (see primary outcome documentation for more information). These variable classify healing status at each visit (V1, V2, etc.) - Healed, Not Healed, and Missing are the options. Missing can be due to a visit not occurring yet, or missing can be due to  other reasons (see primary outcome documentation). </a:t>
            </a:r>
          </a:p>
          <a:p>
            <a:r>
              <a:rPr lang="en-US" dirty="0">
                <a:latin typeface="Calibri" panose="020F0502020204030204" pitchFamily="34" charset="0"/>
                <a:cs typeface="Calibri" panose="020F0502020204030204" pitchFamily="34" charset="0"/>
              </a:rPr>
              <a:t>Note, a participant can have a closed wound recorded (</a:t>
            </a:r>
            <a:r>
              <a:rPr lang="en-US" dirty="0" err="1">
                <a:latin typeface="Calibri" panose="020F0502020204030204" pitchFamily="34" charset="0"/>
                <a:cs typeface="Calibri" panose="020F0502020204030204" pitchFamily="34" charset="0"/>
              </a:rPr>
              <a:t>wound_status</a:t>
            </a:r>
            <a:r>
              <a:rPr lang="en-US" dirty="0">
                <a:latin typeface="Calibri" panose="020F0502020204030204" pitchFamily="34" charset="0"/>
                <a:cs typeface="Calibri" panose="020F0502020204030204" pitchFamily="34" charset="0"/>
              </a:rPr>
              <a:t>) but still not have a healed wound according to the operational definition for healing. </a:t>
            </a:r>
          </a:p>
          <a:p>
            <a:r>
              <a:rPr lang="en-US" dirty="0">
                <a:latin typeface="Calibri" panose="020F0502020204030204" pitchFamily="34" charset="0"/>
                <a:cs typeface="Calibri" panose="020F0502020204030204" pitchFamily="34" charset="0"/>
              </a:rPr>
              <a:t>The variable "</a:t>
            </a:r>
            <a:r>
              <a:rPr lang="en-US" dirty="0" err="1">
                <a:latin typeface="Calibri" panose="020F0502020204030204" pitchFamily="34" charset="0"/>
                <a:cs typeface="Calibri" panose="020F0502020204030204" pitchFamily="34" charset="0"/>
              </a:rPr>
              <a:t>WH_status</a:t>
            </a:r>
            <a:r>
              <a:rPr lang="en-US" dirty="0">
                <a:latin typeface="Calibri" panose="020F0502020204030204" pitchFamily="34" charset="0"/>
                <a:cs typeface="Calibri" panose="020F0502020204030204" pitchFamily="34" charset="0"/>
              </a:rPr>
              <a:t>" records the wound healing status but requires the wound confirmation visit to occur within the protocol specified window. </a:t>
            </a:r>
          </a:p>
          <a:p>
            <a:r>
              <a:rPr lang="en-US" dirty="0">
                <a:latin typeface="Calibri" panose="020F0502020204030204" pitchFamily="34" charset="0"/>
                <a:cs typeface="Calibri" panose="020F0502020204030204" pitchFamily="34" charset="0"/>
              </a:rPr>
              <a:t>The variable "</a:t>
            </a:r>
            <a:r>
              <a:rPr lang="en-US" dirty="0" err="1">
                <a:latin typeface="Calibri" panose="020F0502020204030204" pitchFamily="34" charset="0"/>
                <a:cs typeface="Calibri" panose="020F0502020204030204" pitchFamily="34" charset="0"/>
              </a:rPr>
              <a:t>WH_NW_status</a:t>
            </a:r>
            <a:r>
              <a:rPr lang="en-US" dirty="0">
                <a:latin typeface="Calibri" panose="020F0502020204030204" pitchFamily="34" charset="0"/>
                <a:cs typeface="Calibri" panose="020F0502020204030204" pitchFamily="34" charset="0"/>
              </a:rPr>
              <a:t>" variable records the wound healing status but does not require the wound confirmation visit to occur within the protocol specified window ("NW"="no window"). </a:t>
            </a:r>
          </a:p>
        </p:txBody>
      </p:sp>
      <p:sp>
        <p:nvSpPr>
          <p:cNvPr id="3" name="Slide Number Placeholder 2"/>
          <p:cNvSpPr>
            <a:spLocks noGrp="1"/>
          </p:cNvSpPr>
          <p:nvPr>
            <p:ph type="sldNum" sz="quarter" idx="12"/>
          </p:nvPr>
        </p:nvSpPr>
        <p:spPr/>
        <p:txBody>
          <a:bodyPr/>
          <a:lstStyle/>
          <a:p>
            <a:fld id="{3ABD1428-60AA-4E13-9326-88B0AB3F4F3B}" type="slidenum">
              <a:rPr lang="en-US" smtClean="0"/>
              <a:t>17</a:t>
            </a:fld>
            <a:endParaRPr lang="en-US" dirty="0"/>
          </a:p>
        </p:txBody>
      </p:sp>
    </p:spTree>
    <p:extLst>
      <p:ext uri="{BB962C8B-B14F-4D97-AF65-F5344CB8AC3E}">
        <p14:creationId xmlns:p14="http://schemas.microsoft.com/office/powerpoint/2010/main" val="1850003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B4E2B-2F39-9345-0C1F-F3602679F436}"/>
              </a:ext>
            </a:extLst>
          </p:cNvPr>
          <p:cNvSpPr>
            <a:spLocks noGrp="1"/>
          </p:cNvSpPr>
          <p:nvPr>
            <p:ph type="title"/>
          </p:nvPr>
        </p:nvSpPr>
        <p:spPr/>
        <p:txBody>
          <a:bodyPr>
            <a:normAutofit/>
          </a:bodyPr>
          <a:lstStyle/>
          <a:p>
            <a:r>
              <a:rPr lang="en-US" dirty="0"/>
              <a:t>Wound Duration Variable – Subject Level Data</a:t>
            </a:r>
          </a:p>
        </p:txBody>
      </p:sp>
      <p:sp>
        <p:nvSpPr>
          <p:cNvPr id="4" name="Content Placeholder 3">
            <a:extLst>
              <a:ext uri="{FF2B5EF4-FFF2-40B4-BE49-F238E27FC236}">
                <a16:creationId xmlns:a16="http://schemas.microsoft.com/office/drawing/2014/main" id="{B9327625-65F9-617E-1B7D-8422BDBED197}"/>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Variable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WOUND_DAYS</a:t>
            </a:r>
          </a:p>
          <a:p>
            <a:r>
              <a:rPr lang="en-US" dirty="0">
                <a:latin typeface="Calibri" panose="020F0502020204030204" pitchFamily="34" charset="0"/>
                <a:ea typeface="Calibri" panose="020F0502020204030204" pitchFamily="34" charset="0"/>
              </a:rPr>
              <a:t>This variable was calculated as the number of days difference between the date of enrollment and the index wound onset date (DFCHX_PONSTDT). </a:t>
            </a:r>
          </a:p>
          <a:p>
            <a:r>
              <a:rPr lang="en-US" dirty="0">
                <a:latin typeface="Calibri" panose="020F0502020204030204" pitchFamily="34" charset="0"/>
                <a:ea typeface="Calibri" panose="020F0502020204030204" pitchFamily="34" charset="0"/>
              </a:rPr>
              <a:t>Note that the wound start date can be an incomplete date (does not require month, day, and year). </a:t>
            </a:r>
          </a:p>
          <a:p>
            <a:r>
              <a:rPr lang="en-US" dirty="0">
                <a:latin typeface="Calibri" panose="020F0502020204030204" pitchFamily="34" charset="0"/>
                <a:ea typeface="Calibri" panose="020F0502020204030204" pitchFamily="34" charset="0"/>
              </a:rPr>
              <a:t>For observations without a month, January was selected. For those without a day, the 1st of the month was selected. At least a year must be specified in order to have a value for this variable. </a:t>
            </a:r>
          </a:p>
        </p:txBody>
      </p:sp>
      <p:sp>
        <p:nvSpPr>
          <p:cNvPr id="3" name="Slide Number Placeholder 2">
            <a:extLst>
              <a:ext uri="{FF2B5EF4-FFF2-40B4-BE49-F238E27FC236}">
                <a16:creationId xmlns:a16="http://schemas.microsoft.com/office/drawing/2014/main" id="{3EB0136C-22CC-D682-8E07-BA45B4DE406B}"/>
              </a:ext>
            </a:extLst>
          </p:cNvPr>
          <p:cNvSpPr>
            <a:spLocks noGrp="1"/>
          </p:cNvSpPr>
          <p:nvPr>
            <p:ph type="sldNum" sz="quarter" idx="12"/>
          </p:nvPr>
        </p:nvSpPr>
        <p:spPr/>
        <p:txBody>
          <a:bodyPr/>
          <a:lstStyle/>
          <a:p>
            <a:fld id="{3ABD1428-60AA-4E13-9326-88B0AB3F4F3B}" type="slidenum">
              <a:rPr lang="en-US" smtClean="0"/>
              <a:pPr/>
              <a:t>18</a:t>
            </a:fld>
            <a:endParaRPr lang="en-US" dirty="0"/>
          </a:p>
        </p:txBody>
      </p:sp>
    </p:spTree>
    <p:extLst>
      <p:ext uri="{BB962C8B-B14F-4D97-AF65-F5344CB8AC3E}">
        <p14:creationId xmlns:p14="http://schemas.microsoft.com/office/powerpoint/2010/main" val="38223997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F7107-5018-5B50-2A27-7F7A277CE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F7DED7-DDB0-25B4-C465-DE43246503D9}"/>
              </a:ext>
            </a:extLst>
          </p:cNvPr>
          <p:cNvSpPr>
            <a:spLocks noGrp="1"/>
          </p:cNvSpPr>
          <p:nvPr>
            <p:ph type="title"/>
          </p:nvPr>
        </p:nvSpPr>
        <p:spPr/>
        <p:txBody>
          <a:bodyPr>
            <a:normAutofit fontScale="90000"/>
          </a:bodyPr>
          <a:lstStyle/>
          <a:p>
            <a:r>
              <a:rPr lang="en-US" dirty="0"/>
              <a:t>Days from Enrollment to Healing, Amputation, or Censoring – Subject Level </a:t>
            </a:r>
          </a:p>
        </p:txBody>
      </p:sp>
      <p:sp>
        <p:nvSpPr>
          <p:cNvPr id="4" name="Content Placeholder 3">
            <a:extLst>
              <a:ext uri="{FF2B5EF4-FFF2-40B4-BE49-F238E27FC236}">
                <a16:creationId xmlns:a16="http://schemas.microsoft.com/office/drawing/2014/main" id="{883FED08-BD3D-4FA5-C992-C9BE4AFB771C}"/>
              </a:ext>
            </a:extLst>
          </p:cNvPr>
          <p:cNvSpPr>
            <a:spLocks noGrp="1"/>
          </p:cNvSpPr>
          <p:nvPr>
            <p:ph idx="1"/>
          </p:nvPr>
        </p:nvSpPr>
        <p:spPr/>
        <p:txBody>
          <a:bodyPr/>
          <a:lstStyle/>
          <a:p>
            <a:r>
              <a:rPr lang="en-US" dirty="0">
                <a:latin typeface="Calibri" panose="020F0502020204030204" pitchFamily="34" charset="0"/>
                <a:cs typeface="Calibri" panose="020F0502020204030204" pitchFamily="34" charset="0"/>
              </a:rPr>
              <a:t>Variables: TIME_TO_HEAL and TIME_TO_HEAL_GROUP</a:t>
            </a:r>
            <a:endParaRPr lang="en-US" dirty="0">
              <a:latin typeface="Calibri" panose="020F0502020204030204" pitchFamily="34" charset="0"/>
              <a:ea typeface="Calibri" panose="020F0502020204030204" pitchFamily="34" charset="0"/>
              <a:cs typeface="Calibri" panose="020F0502020204030204" pitchFamily="34" charset="0"/>
            </a:endParaRPr>
          </a:p>
          <a:p>
            <a:r>
              <a:rPr lang="en-US" dirty="0">
                <a:latin typeface="Calibri" panose="020F0502020204030204" pitchFamily="34" charset="0"/>
                <a:ea typeface="Calibri" panose="020F0502020204030204" pitchFamily="34" charset="0"/>
              </a:rPr>
              <a:t>The "TIME_TO_HEAL" variable records the days from enrollment to healing, amputation, or censoring. The "TIME_TO_HEAL_GROUP" variable records the whether the time-to variable is capturing the time to healing, amputation, or censoring. The healing definition used requires the wound confirmation visit to occur within the protocol specified window. </a:t>
            </a:r>
            <a:endParaRPr lang="en-US" dirty="0"/>
          </a:p>
        </p:txBody>
      </p:sp>
      <p:sp>
        <p:nvSpPr>
          <p:cNvPr id="3" name="Slide Number Placeholder 2">
            <a:extLst>
              <a:ext uri="{FF2B5EF4-FFF2-40B4-BE49-F238E27FC236}">
                <a16:creationId xmlns:a16="http://schemas.microsoft.com/office/drawing/2014/main" id="{4B118F9A-93FA-7AD3-E623-26FE535DCBA6}"/>
              </a:ext>
            </a:extLst>
          </p:cNvPr>
          <p:cNvSpPr>
            <a:spLocks noGrp="1"/>
          </p:cNvSpPr>
          <p:nvPr>
            <p:ph type="sldNum" sz="quarter" idx="12"/>
          </p:nvPr>
        </p:nvSpPr>
        <p:spPr/>
        <p:txBody>
          <a:bodyPr/>
          <a:lstStyle/>
          <a:p>
            <a:fld id="{3ABD1428-60AA-4E13-9326-88B0AB3F4F3B}" type="slidenum">
              <a:rPr lang="en-US" smtClean="0"/>
              <a:pPr/>
              <a:t>19</a:t>
            </a:fld>
            <a:endParaRPr lang="en-US" dirty="0"/>
          </a:p>
        </p:txBody>
      </p:sp>
    </p:spTree>
    <p:extLst>
      <p:ext uri="{BB962C8B-B14F-4D97-AF65-F5344CB8AC3E}">
        <p14:creationId xmlns:p14="http://schemas.microsoft.com/office/powerpoint/2010/main" val="786903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5576E-A4B4-8F06-BCC8-FC97124ADA5B}"/>
              </a:ext>
            </a:extLst>
          </p:cNvPr>
          <p:cNvSpPr>
            <a:spLocks noGrp="1"/>
          </p:cNvSpPr>
          <p:nvPr>
            <p:ph type="title"/>
          </p:nvPr>
        </p:nvSpPr>
        <p:spPr/>
        <p:txBody>
          <a:bodyPr/>
          <a:lstStyle/>
          <a:p>
            <a:r>
              <a:rPr lang="en-US" dirty="0"/>
              <a:t>Derived Data Information</a:t>
            </a:r>
          </a:p>
        </p:txBody>
      </p:sp>
      <p:sp>
        <p:nvSpPr>
          <p:cNvPr id="4" name="Slide Number Placeholder 3">
            <a:extLst>
              <a:ext uri="{FF2B5EF4-FFF2-40B4-BE49-F238E27FC236}">
                <a16:creationId xmlns:a16="http://schemas.microsoft.com/office/drawing/2014/main" id="{0C588002-BE0B-F044-37B1-D002B8319E66}"/>
              </a:ext>
            </a:extLst>
          </p:cNvPr>
          <p:cNvSpPr>
            <a:spLocks noGrp="1"/>
          </p:cNvSpPr>
          <p:nvPr>
            <p:ph type="sldNum" sz="quarter" idx="12"/>
          </p:nvPr>
        </p:nvSpPr>
        <p:spPr/>
        <p:txBody>
          <a:bodyPr/>
          <a:lstStyle/>
          <a:p>
            <a:fld id="{3ABD1428-60AA-4E13-9326-88B0AB3F4F3B}" type="slidenum">
              <a:rPr lang="en-US" smtClean="0"/>
              <a:pPr/>
              <a:t>2</a:t>
            </a:fld>
            <a:endParaRPr lang="en-US" dirty="0"/>
          </a:p>
        </p:txBody>
      </p:sp>
    </p:spTree>
    <p:extLst>
      <p:ext uri="{BB962C8B-B14F-4D97-AF65-F5344CB8AC3E}">
        <p14:creationId xmlns:p14="http://schemas.microsoft.com/office/powerpoint/2010/main" val="3504393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6C42A-EA50-3CA7-03D6-232B96DB9C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94C2EE-036E-07F6-555A-74207773B477}"/>
              </a:ext>
            </a:extLst>
          </p:cNvPr>
          <p:cNvSpPr>
            <a:spLocks noGrp="1"/>
          </p:cNvSpPr>
          <p:nvPr>
            <p:ph type="title"/>
          </p:nvPr>
        </p:nvSpPr>
        <p:spPr/>
        <p:txBody>
          <a:bodyPr>
            <a:normAutofit fontScale="90000"/>
          </a:bodyPr>
          <a:lstStyle/>
          <a:p>
            <a:r>
              <a:rPr lang="en-US" dirty="0"/>
              <a:t>Days from Enrollment to Healing, Amputation, or Censoring – Subject Level </a:t>
            </a:r>
          </a:p>
        </p:txBody>
      </p:sp>
      <p:sp>
        <p:nvSpPr>
          <p:cNvPr id="4" name="Content Placeholder 3">
            <a:extLst>
              <a:ext uri="{FF2B5EF4-FFF2-40B4-BE49-F238E27FC236}">
                <a16:creationId xmlns:a16="http://schemas.microsoft.com/office/drawing/2014/main" id="{0E5E40A1-FA72-452E-0FB1-D4CF88BC8880}"/>
              </a:ext>
            </a:extLst>
          </p:cNvPr>
          <p:cNvSpPr>
            <a:spLocks noGrp="1"/>
          </p:cNvSpPr>
          <p:nvPr>
            <p:ph idx="1"/>
          </p:nvPr>
        </p:nvSpPr>
        <p:spPr/>
        <p:txBody>
          <a:bodyPr/>
          <a:lstStyle/>
          <a:p>
            <a:r>
              <a:rPr lang="en-US" dirty="0">
                <a:latin typeface="Calibri" panose="020F0502020204030204" pitchFamily="34" charset="0"/>
                <a:cs typeface="Calibri" panose="020F0502020204030204" pitchFamily="34" charset="0"/>
              </a:rPr>
              <a:t>Variables: TIME_TO_HEAL_NW and TIME_TO_HEAL_GROUP_NW</a:t>
            </a:r>
            <a:endParaRPr lang="en-US" dirty="0">
              <a:latin typeface="Calibri" panose="020F0502020204030204" pitchFamily="34" charset="0"/>
              <a:ea typeface="Calibri" panose="020F0502020204030204" pitchFamily="34" charset="0"/>
              <a:cs typeface="Calibri" panose="020F0502020204030204" pitchFamily="34" charset="0"/>
            </a:endParaRPr>
          </a:p>
          <a:p>
            <a:r>
              <a:rPr lang="en-US" dirty="0">
                <a:latin typeface="Calibri" panose="020F0502020204030204" pitchFamily="34" charset="0"/>
                <a:ea typeface="Calibri" panose="020F0502020204030204" pitchFamily="34" charset="0"/>
              </a:rPr>
              <a:t>The "TIME_TO_HEAL_NW" variable records the days from enrollment to healing, amputation, or censoring. The "TIME_TO_HEAL_GROUP_NW" variable records the whether the time-to variable is capturing the time to healing, amputation, or censoring. The healing definition used does not require the wound confirmation visit to occur within the protocol specified window.</a:t>
            </a:r>
            <a:endParaRPr lang="en-US" dirty="0"/>
          </a:p>
        </p:txBody>
      </p:sp>
      <p:sp>
        <p:nvSpPr>
          <p:cNvPr id="3" name="Slide Number Placeholder 2">
            <a:extLst>
              <a:ext uri="{FF2B5EF4-FFF2-40B4-BE49-F238E27FC236}">
                <a16:creationId xmlns:a16="http://schemas.microsoft.com/office/drawing/2014/main" id="{071DD849-668E-CD0F-822C-EA1EE4F33E53}"/>
              </a:ext>
            </a:extLst>
          </p:cNvPr>
          <p:cNvSpPr>
            <a:spLocks noGrp="1"/>
          </p:cNvSpPr>
          <p:nvPr>
            <p:ph type="sldNum" sz="quarter" idx="12"/>
          </p:nvPr>
        </p:nvSpPr>
        <p:spPr/>
        <p:txBody>
          <a:bodyPr/>
          <a:lstStyle/>
          <a:p>
            <a:fld id="{3ABD1428-60AA-4E13-9326-88B0AB3F4F3B}" type="slidenum">
              <a:rPr lang="en-US" smtClean="0"/>
              <a:pPr/>
              <a:t>20</a:t>
            </a:fld>
            <a:endParaRPr lang="en-US" dirty="0"/>
          </a:p>
        </p:txBody>
      </p:sp>
    </p:spTree>
    <p:extLst>
      <p:ext uri="{BB962C8B-B14F-4D97-AF65-F5344CB8AC3E}">
        <p14:creationId xmlns:p14="http://schemas.microsoft.com/office/powerpoint/2010/main" val="4043737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B7DEE-775B-3BDC-3B8A-5A45CD601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6FAC16-BB24-C717-A61F-0C3C0BB42D3C}"/>
              </a:ext>
            </a:extLst>
          </p:cNvPr>
          <p:cNvSpPr>
            <a:spLocks noGrp="1"/>
          </p:cNvSpPr>
          <p:nvPr>
            <p:ph type="title"/>
          </p:nvPr>
        </p:nvSpPr>
        <p:spPr/>
        <p:txBody>
          <a:bodyPr>
            <a:normAutofit/>
          </a:bodyPr>
          <a:lstStyle/>
          <a:p>
            <a:r>
              <a:rPr lang="en-US" sz="3200" dirty="0"/>
              <a:t>Wound Healing Status Variables – Longitudinal Data</a:t>
            </a:r>
            <a:endParaRPr lang="en-US" sz="3200" b="1" dirty="0"/>
          </a:p>
        </p:txBody>
      </p:sp>
      <p:sp>
        <p:nvSpPr>
          <p:cNvPr id="5" name="Content Placeholder 4">
            <a:extLst>
              <a:ext uri="{FF2B5EF4-FFF2-40B4-BE49-F238E27FC236}">
                <a16:creationId xmlns:a16="http://schemas.microsoft.com/office/drawing/2014/main" id="{C1EB198B-2CF4-5CE4-92FB-4ADDAFE620CB}"/>
              </a:ext>
            </a:extLst>
          </p:cNvPr>
          <p:cNvSpPr>
            <a:spLocks noGrp="1"/>
          </p:cNvSpPr>
          <p:nvPr>
            <p:ph idx="1"/>
          </p:nvPr>
        </p:nvSpPr>
        <p:spPr/>
        <p:txBody>
          <a:bodyPr>
            <a:normAutofit lnSpcReduction="10000"/>
          </a:bodyPr>
          <a:lstStyle/>
          <a:p>
            <a:r>
              <a:rPr lang="en-US" dirty="0">
                <a:latin typeface="Calibri" panose="020F0502020204030204" pitchFamily="34" charset="0"/>
                <a:cs typeface="Calibri" panose="020F0502020204030204" pitchFamily="34" charset="0"/>
              </a:rPr>
              <a:t>Variables: </a:t>
            </a:r>
            <a:r>
              <a:rPr lang="en-US" dirty="0" err="1">
                <a:latin typeface="Calibri" panose="020F0502020204030204" pitchFamily="34" charset="0"/>
                <a:cs typeface="Calibri" panose="020F0502020204030204" pitchFamily="34" charset="0"/>
              </a:rPr>
              <a:t>WH_status</a:t>
            </a:r>
            <a:r>
              <a:rPr lang="en-US" dirty="0">
                <a:latin typeface="Calibri" panose="020F0502020204030204" pitchFamily="34" charset="0"/>
                <a:cs typeface="Calibri" panose="020F0502020204030204" pitchFamily="34" charset="0"/>
              </a:rPr>
              <a:t> and </a:t>
            </a:r>
            <a:r>
              <a:rPr lang="en-US" dirty="0" err="1">
                <a:latin typeface="Calibri" panose="020F0502020204030204" pitchFamily="34" charset="0"/>
                <a:cs typeface="Calibri" panose="020F0502020204030204" pitchFamily="34" charset="0"/>
              </a:rPr>
              <a:t>WH_NW_status</a:t>
            </a: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These variables contain the operational definition of wound healing (see primary outcome documentation for more information). These variable classify healing status at each visit - Healed, Not Healed, Missing are the options. Missing can be due to a visit not occurring yet, or missing can be due to other reasons (see primary outcome documentation). Note, a participant can have a closed wound recorded (</a:t>
            </a:r>
            <a:r>
              <a:rPr lang="en-US" dirty="0" err="1">
                <a:latin typeface="Calibri" panose="020F0502020204030204" pitchFamily="34" charset="0"/>
                <a:cs typeface="Calibri" panose="020F0502020204030204" pitchFamily="34" charset="0"/>
              </a:rPr>
              <a:t>wound_status</a:t>
            </a:r>
            <a:r>
              <a:rPr lang="en-US" dirty="0">
                <a:latin typeface="Calibri" panose="020F0502020204030204" pitchFamily="34" charset="0"/>
                <a:cs typeface="Calibri" panose="020F0502020204030204" pitchFamily="34" charset="0"/>
              </a:rPr>
              <a:t>) but still not have a healed wound according to the operational definition for healing. </a:t>
            </a:r>
          </a:p>
          <a:p>
            <a:r>
              <a:rPr lang="en-US" dirty="0">
                <a:latin typeface="Calibri" panose="020F0502020204030204" pitchFamily="34" charset="0"/>
                <a:cs typeface="Calibri" panose="020F0502020204030204" pitchFamily="34" charset="0"/>
              </a:rPr>
              <a:t>The variable "</a:t>
            </a:r>
            <a:r>
              <a:rPr lang="en-US" dirty="0" err="1">
                <a:latin typeface="Calibri" panose="020F0502020204030204" pitchFamily="34" charset="0"/>
                <a:cs typeface="Calibri" panose="020F0502020204030204" pitchFamily="34" charset="0"/>
              </a:rPr>
              <a:t>WH_status</a:t>
            </a:r>
            <a:r>
              <a:rPr lang="en-US" dirty="0">
                <a:latin typeface="Calibri" panose="020F0502020204030204" pitchFamily="34" charset="0"/>
                <a:cs typeface="Calibri" panose="020F0502020204030204" pitchFamily="34" charset="0"/>
              </a:rPr>
              <a:t>" records the wound healing status but requires the wound confirmation visit to occur within the protocol specified window. </a:t>
            </a:r>
          </a:p>
          <a:p>
            <a:r>
              <a:rPr lang="en-US" dirty="0">
                <a:latin typeface="Calibri" panose="020F0502020204030204" pitchFamily="34" charset="0"/>
                <a:cs typeface="Calibri" panose="020F0502020204030204" pitchFamily="34" charset="0"/>
              </a:rPr>
              <a:t>The variable "</a:t>
            </a:r>
            <a:r>
              <a:rPr lang="en-US" dirty="0" err="1">
                <a:latin typeface="Calibri" panose="020F0502020204030204" pitchFamily="34" charset="0"/>
                <a:cs typeface="Calibri" panose="020F0502020204030204" pitchFamily="34" charset="0"/>
              </a:rPr>
              <a:t>WH_NW_status</a:t>
            </a:r>
            <a:r>
              <a:rPr lang="en-US" dirty="0">
                <a:latin typeface="Calibri" panose="020F0502020204030204" pitchFamily="34" charset="0"/>
                <a:cs typeface="Calibri" panose="020F0502020204030204" pitchFamily="34" charset="0"/>
              </a:rPr>
              <a:t>" variable records the wound healing status but does not require the wound confirmation visit to occur within the protocol specified window ("NW"="no window").</a:t>
            </a:r>
          </a:p>
        </p:txBody>
      </p:sp>
      <p:sp>
        <p:nvSpPr>
          <p:cNvPr id="3" name="Slide Number Placeholder 2">
            <a:extLst>
              <a:ext uri="{FF2B5EF4-FFF2-40B4-BE49-F238E27FC236}">
                <a16:creationId xmlns:a16="http://schemas.microsoft.com/office/drawing/2014/main" id="{D0F3137D-A8B4-F4E3-09DE-D8E8A3E3DC77}"/>
              </a:ext>
            </a:extLst>
          </p:cNvPr>
          <p:cNvSpPr>
            <a:spLocks noGrp="1"/>
          </p:cNvSpPr>
          <p:nvPr>
            <p:ph type="sldNum" sz="quarter" idx="12"/>
          </p:nvPr>
        </p:nvSpPr>
        <p:spPr/>
        <p:txBody>
          <a:bodyPr/>
          <a:lstStyle/>
          <a:p>
            <a:fld id="{3ABD1428-60AA-4E13-9326-88B0AB3F4F3B}" type="slidenum">
              <a:rPr lang="en-US" smtClean="0"/>
              <a:t>21</a:t>
            </a:fld>
            <a:endParaRPr lang="en-US" dirty="0"/>
          </a:p>
        </p:txBody>
      </p:sp>
    </p:spTree>
    <p:extLst>
      <p:ext uri="{BB962C8B-B14F-4D97-AF65-F5344CB8AC3E}">
        <p14:creationId xmlns:p14="http://schemas.microsoft.com/office/powerpoint/2010/main" val="1948347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8B88E-8D8C-66C6-E789-2847D3974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CF82E0-6F81-AD70-8C18-DD1E275CAC14}"/>
              </a:ext>
            </a:extLst>
          </p:cNvPr>
          <p:cNvSpPr>
            <a:spLocks noGrp="1"/>
          </p:cNvSpPr>
          <p:nvPr>
            <p:ph type="title"/>
          </p:nvPr>
        </p:nvSpPr>
        <p:spPr/>
        <p:txBody>
          <a:bodyPr>
            <a:normAutofit/>
          </a:bodyPr>
          <a:lstStyle/>
          <a:p>
            <a:r>
              <a:rPr lang="en-US" sz="3200" dirty="0"/>
              <a:t>Wound Open/Closed Status Variable – Longitudinal Data</a:t>
            </a:r>
            <a:endParaRPr lang="en-US" sz="3200" b="1" dirty="0"/>
          </a:p>
        </p:txBody>
      </p:sp>
      <p:sp>
        <p:nvSpPr>
          <p:cNvPr id="5" name="Content Placeholder 4">
            <a:extLst>
              <a:ext uri="{FF2B5EF4-FFF2-40B4-BE49-F238E27FC236}">
                <a16:creationId xmlns:a16="http://schemas.microsoft.com/office/drawing/2014/main" id="{F859ED1D-E13A-0952-C1D5-F5D6BF0742CA}"/>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Variable: WOUND_STATUS</a:t>
            </a:r>
          </a:p>
          <a:p>
            <a:r>
              <a:rPr lang="en-US" dirty="0">
                <a:latin typeface="Calibri" panose="020F0502020204030204" pitchFamily="34" charset="0"/>
                <a:cs typeface="Calibri" panose="020F0502020204030204" pitchFamily="34" charset="0"/>
              </a:rPr>
              <a:t>This variable summarizes the wound status at each visit, including the confirmation visit. Open or Closed are the response options. </a:t>
            </a:r>
          </a:p>
          <a:p>
            <a:r>
              <a:rPr lang="en-US" dirty="0">
                <a:latin typeface="Calibri" panose="020F0502020204030204" pitchFamily="34" charset="0"/>
                <a:cs typeface="Calibri" panose="020F0502020204030204" pitchFamily="34" charset="0"/>
              </a:rPr>
              <a:t>Note, this is not healing status, simply a record of open or closed wounds.</a:t>
            </a:r>
          </a:p>
        </p:txBody>
      </p:sp>
      <p:sp>
        <p:nvSpPr>
          <p:cNvPr id="3" name="Slide Number Placeholder 2">
            <a:extLst>
              <a:ext uri="{FF2B5EF4-FFF2-40B4-BE49-F238E27FC236}">
                <a16:creationId xmlns:a16="http://schemas.microsoft.com/office/drawing/2014/main" id="{AB146131-F748-F859-C932-479F4F41FC2C}"/>
              </a:ext>
            </a:extLst>
          </p:cNvPr>
          <p:cNvSpPr>
            <a:spLocks noGrp="1"/>
          </p:cNvSpPr>
          <p:nvPr>
            <p:ph type="sldNum" sz="quarter" idx="12"/>
          </p:nvPr>
        </p:nvSpPr>
        <p:spPr/>
        <p:txBody>
          <a:bodyPr/>
          <a:lstStyle/>
          <a:p>
            <a:fld id="{3ABD1428-60AA-4E13-9326-88B0AB3F4F3B}" type="slidenum">
              <a:rPr lang="en-US" smtClean="0"/>
              <a:t>22</a:t>
            </a:fld>
            <a:endParaRPr lang="en-US" dirty="0"/>
          </a:p>
        </p:txBody>
      </p:sp>
    </p:spTree>
    <p:extLst>
      <p:ext uri="{BB962C8B-B14F-4D97-AF65-F5344CB8AC3E}">
        <p14:creationId xmlns:p14="http://schemas.microsoft.com/office/powerpoint/2010/main" val="16880336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06500-5A91-C1BA-6900-D1B256153C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359206-2F33-24F8-A127-FE614B89E709}"/>
              </a:ext>
            </a:extLst>
          </p:cNvPr>
          <p:cNvSpPr>
            <a:spLocks noGrp="1"/>
          </p:cNvSpPr>
          <p:nvPr>
            <p:ph type="title"/>
          </p:nvPr>
        </p:nvSpPr>
        <p:spPr/>
        <p:txBody>
          <a:bodyPr>
            <a:normAutofit/>
          </a:bodyPr>
          <a:lstStyle/>
          <a:p>
            <a:r>
              <a:rPr lang="en-US" sz="3200" dirty="0"/>
              <a:t>Wound Status Date Variable – Longitudinal Data</a:t>
            </a:r>
            <a:endParaRPr lang="en-US" sz="3200" b="1" dirty="0"/>
          </a:p>
        </p:txBody>
      </p:sp>
      <p:sp>
        <p:nvSpPr>
          <p:cNvPr id="5" name="Content Placeholder 4">
            <a:extLst>
              <a:ext uri="{FF2B5EF4-FFF2-40B4-BE49-F238E27FC236}">
                <a16:creationId xmlns:a16="http://schemas.microsoft.com/office/drawing/2014/main" id="{93B2BD89-B2DD-A7FE-07FB-C5AFAD787948}"/>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Variable: EVAL_WND_CLOSED_DAYS</a:t>
            </a:r>
          </a:p>
          <a:p>
            <a:r>
              <a:rPr lang="en-US" dirty="0">
                <a:latin typeface="Calibri" panose="020F0502020204030204" pitchFamily="34" charset="0"/>
                <a:cs typeface="Calibri" panose="020F0502020204030204" pitchFamily="34" charset="0"/>
              </a:rPr>
              <a:t>This calculated variable is the difference between days from enrollment and wound evaluation form completion at each visit, including the confirmation visit. </a:t>
            </a:r>
          </a:p>
          <a:p>
            <a:r>
              <a:rPr lang="en-US" dirty="0">
                <a:latin typeface="Calibri" panose="020F0502020204030204" pitchFamily="34" charset="0"/>
                <a:cs typeface="Calibri" panose="020F0502020204030204" pitchFamily="34" charset="0"/>
              </a:rPr>
              <a:t>Note, this is not the date of wound healing.</a:t>
            </a:r>
          </a:p>
        </p:txBody>
      </p:sp>
      <p:sp>
        <p:nvSpPr>
          <p:cNvPr id="3" name="Slide Number Placeholder 2">
            <a:extLst>
              <a:ext uri="{FF2B5EF4-FFF2-40B4-BE49-F238E27FC236}">
                <a16:creationId xmlns:a16="http://schemas.microsoft.com/office/drawing/2014/main" id="{FE43039A-A17E-12D2-5F19-4895B83D7A91}"/>
              </a:ext>
            </a:extLst>
          </p:cNvPr>
          <p:cNvSpPr>
            <a:spLocks noGrp="1"/>
          </p:cNvSpPr>
          <p:nvPr>
            <p:ph type="sldNum" sz="quarter" idx="12"/>
          </p:nvPr>
        </p:nvSpPr>
        <p:spPr/>
        <p:txBody>
          <a:bodyPr/>
          <a:lstStyle/>
          <a:p>
            <a:fld id="{3ABD1428-60AA-4E13-9326-88B0AB3F4F3B}" type="slidenum">
              <a:rPr lang="en-US" smtClean="0"/>
              <a:t>23</a:t>
            </a:fld>
            <a:endParaRPr lang="en-US" dirty="0"/>
          </a:p>
        </p:txBody>
      </p:sp>
    </p:spTree>
    <p:extLst>
      <p:ext uri="{BB962C8B-B14F-4D97-AF65-F5344CB8AC3E}">
        <p14:creationId xmlns:p14="http://schemas.microsoft.com/office/powerpoint/2010/main" val="2146510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688B6-7C8D-3992-6347-9E8901C1F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4A284-AA22-DE32-50E6-DA8978006F16}"/>
              </a:ext>
            </a:extLst>
          </p:cNvPr>
          <p:cNvSpPr>
            <a:spLocks noGrp="1"/>
          </p:cNvSpPr>
          <p:nvPr>
            <p:ph type="title"/>
          </p:nvPr>
        </p:nvSpPr>
        <p:spPr/>
        <p:txBody>
          <a:bodyPr>
            <a:normAutofit/>
          </a:bodyPr>
          <a:lstStyle/>
          <a:p>
            <a:r>
              <a:rPr lang="en-US" sz="3200" dirty="0"/>
              <a:t>Derived Datasets</a:t>
            </a:r>
            <a:endParaRPr lang="en-US" sz="3200" b="1" dirty="0"/>
          </a:p>
        </p:txBody>
      </p:sp>
      <p:sp>
        <p:nvSpPr>
          <p:cNvPr id="5" name="Content Placeholder 4">
            <a:extLst>
              <a:ext uri="{FF2B5EF4-FFF2-40B4-BE49-F238E27FC236}">
                <a16:creationId xmlns:a16="http://schemas.microsoft.com/office/drawing/2014/main" id="{74BE9BA1-8248-38CB-4DED-14697ABF2EEC}"/>
              </a:ext>
            </a:extLst>
          </p:cNvPr>
          <p:cNvSpPr>
            <a:spLocks noGrp="1"/>
          </p:cNvSpPr>
          <p:nvPr>
            <p:ph idx="1"/>
          </p:nvPr>
        </p:nvSpPr>
        <p:spPr/>
        <p:txBody>
          <a:bodyPr>
            <a:normAutofit/>
          </a:bodyPr>
          <a:lstStyle/>
          <a:p>
            <a:r>
              <a:rPr lang="en-US" dirty="0">
                <a:latin typeface="Calibri" panose="020F0502020204030204" pitchFamily="34" charset="0"/>
                <a:cs typeface="Calibri" panose="020F0502020204030204" pitchFamily="34" charset="0"/>
              </a:rPr>
              <a:t>Individual case report forms (CRFs) have been combined into derived datasets</a:t>
            </a:r>
          </a:p>
          <a:p>
            <a:pPr lvl="1"/>
            <a:r>
              <a:rPr lang="en-US" dirty="0">
                <a:latin typeface="Calibri" panose="020F0502020204030204" pitchFamily="34" charset="0"/>
                <a:cs typeface="Calibri" panose="020F0502020204030204" pitchFamily="34" charset="0"/>
              </a:rPr>
              <a:t>“adsl” – Participant level data</a:t>
            </a:r>
          </a:p>
          <a:p>
            <a:pPr lvl="1"/>
            <a:r>
              <a:rPr lang="en-US" dirty="0">
                <a:latin typeface="Calibri" panose="020F0502020204030204" pitchFamily="34" charset="0"/>
                <a:cs typeface="Calibri" panose="020F0502020204030204" pitchFamily="34" charset="0"/>
              </a:rPr>
              <a:t>“longitudinal” – Repeated measures per participants</a:t>
            </a:r>
          </a:p>
          <a:p>
            <a:pPr lvl="1"/>
            <a:r>
              <a:rPr lang="en-US" dirty="0">
                <a:latin typeface="Calibri" panose="020F0502020204030204" pitchFamily="34" charset="0"/>
                <a:cs typeface="Calibri" panose="020F0502020204030204" pitchFamily="34" charset="0"/>
              </a:rPr>
              <a:t>“pro” – Patient reported outcomes, repeated measures per participant</a:t>
            </a:r>
          </a:p>
          <a:p>
            <a:pPr lvl="1"/>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img</a:t>
            </a:r>
            <a:r>
              <a:rPr lang="en-US" dirty="0">
                <a:latin typeface="Calibri" panose="020F0502020204030204" pitchFamily="34" charset="0"/>
                <a:cs typeface="Calibri" panose="020F0502020204030204" pitchFamily="34" charset="0"/>
              </a:rPr>
              <a:t>” – Standard of care (SOC) image measurements, repeated measures per participant</a:t>
            </a:r>
          </a:p>
          <a:p>
            <a:pPr lvl="1"/>
            <a:r>
              <a:rPr lang="en-US" dirty="0">
                <a:latin typeface="Calibri" panose="020F0502020204030204" pitchFamily="34" charset="0"/>
                <a:cs typeface="Calibri" panose="020F0502020204030204" pitchFamily="34" charset="0"/>
              </a:rPr>
              <a:t>“lab” – Lab values, repeated measures per participant</a:t>
            </a:r>
          </a:p>
          <a:p>
            <a:pPr lvl="1"/>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med_log</a:t>
            </a:r>
            <a:r>
              <a:rPr lang="en-US" dirty="0">
                <a:latin typeface="Calibri" panose="020F0502020204030204" pitchFamily="34" charset="0"/>
                <a:cs typeface="Calibri" panose="020F0502020204030204" pitchFamily="34" charset="0"/>
              </a:rPr>
              <a:t>” – Concomitant medications, repeated measures per participant</a:t>
            </a:r>
          </a:p>
          <a:p>
            <a:pPr lvl="1"/>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nonindex_amp</a:t>
            </a:r>
            <a:r>
              <a:rPr lang="en-US" dirty="0">
                <a:latin typeface="Calibri" panose="020F0502020204030204" pitchFamily="34" charset="0"/>
                <a:cs typeface="Calibri" panose="020F0502020204030204" pitchFamily="34" charset="0"/>
              </a:rPr>
              <a:t>” – Non-index ulcer amputation details for one or more amputations, repeated measures per participant are possible</a:t>
            </a:r>
          </a:p>
          <a:p>
            <a:pPr lvl="1"/>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nonstudy_ulcer</a:t>
            </a:r>
            <a:r>
              <a:rPr lang="en-US" dirty="0">
                <a:latin typeface="Calibri" panose="020F0502020204030204" pitchFamily="34" charset="0"/>
                <a:cs typeface="Calibri" panose="020F0502020204030204" pitchFamily="34" charset="0"/>
              </a:rPr>
              <a:t>” – Non-study ulcer details for one or more non-study ulcers, repeated measures per participant are possible</a:t>
            </a:r>
          </a:p>
          <a:p>
            <a:pPr lvl="1"/>
            <a:endParaRPr lang="en-US" dirty="0">
              <a:latin typeface="Calibri" panose="020F0502020204030204" pitchFamily="34" charset="0"/>
              <a:cs typeface="Calibri" panose="020F0502020204030204" pitchFamily="34" charset="0"/>
            </a:endParaRPr>
          </a:p>
        </p:txBody>
      </p:sp>
      <p:sp>
        <p:nvSpPr>
          <p:cNvPr id="3" name="Slide Number Placeholder 2">
            <a:extLst>
              <a:ext uri="{FF2B5EF4-FFF2-40B4-BE49-F238E27FC236}">
                <a16:creationId xmlns:a16="http://schemas.microsoft.com/office/drawing/2014/main" id="{01DB99B3-49B5-B652-D307-CCB9A7A0781E}"/>
              </a:ext>
            </a:extLst>
          </p:cNvPr>
          <p:cNvSpPr>
            <a:spLocks noGrp="1"/>
          </p:cNvSpPr>
          <p:nvPr>
            <p:ph type="sldNum" sz="quarter" idx="12"/>
          </p:nvPr>
        </p:nvSpPr>
        <p:spPr/>
        <p:txBody>
          <a:bodyPr/>
          <a:lstStyle/>
          <a:p>
            <a:fld id="{3ABD1428-60AA-4E13-9326-88B0AB3F4F3B}" type="slidenum">
              <a:rPr lang="en-US" smtClean="0"/>
              <a:t>3</a:t>
            </a:fld>
            <a:endParaRPr lang="en-US" dirty="0"/>
          </a:p>
        </p:txBody>
      </p:sp>
    </p:spTree>
    <p:extLst>
      <p:ext uri="{BB962C8B-B14F-4D97-AF65-F5344CB8AC3E}">
        <p14:creationId xmlns:p14="http://schemas.microsoft.com/office/powerpoint/2010/main" val="3770861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2DB86-4926-AB6D-43F9-5665E5556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2C281C-0FD7-D042-2E0A-049B48851295}"/>
              </a:ext>
            </a:extLst>
          </p:cNvPr>
          <p:cNvSpPr>
            <a:spLocks noGrp="1"/>
          </p:cNvSpPr>
          <p:nvPr>
            <p:ph type="title"/>
          </p:nvPr>
        </p:nvSpPr>
        <p:spPr/>
        <p:txBody>
          <a:bodyPr>
            <a:normAutofit/>
          </a:bodyPr>
          <a:lstStyle/>
          <a:p>
            <a:r>
              <a:rPr lang="en-US" sz="3200" dirty="0"/>
              <a:t>ADSL</a:t>
            </a:r>
            <a:endParaRPr lang="en-US" sz="3200" b="1" dirty="0"/>
          </a:p>
        </p:txBody>
      </p:sp>
      <p:sp>
        <p:nvSpPr>
          <p:cNvPr id="5" name="Content Placeholder 4">
            <a:extLst>
              <a:ext uri="{FF2B5EF4-FFF2-40B4-BE49-F238E27FC236}">
                <a16:creationId xmlns:a16="http://schemas.microsoft.com/office/drawing/2014/main" id="{1B23B3EC-87AE-EBC2-9C90-94A13580E7AA}"/>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OWM_Demographics</a:t>
            </a:r>
          </a:p>
          <a:p>
            <a:pPr lvl="1"/>
            <a:r>
              <a:rPr lang="en-US" dirty="0">
                <a:latin typeface="Calibri" panose="020F0502020204030204" pitchFamily="34" charset="0"/>
                <a:cs typeface="Calibri" panose="020F0502020204030204" pitchFamily="34" charset="0"/>
              </a:rPr>
              <a:t>OWM_Social Factors</a:t>
            </a:r>
          </a:p>
          <a:p>
            <a:pPr lvl="1"/>
            <a:r>
              <a:rPr lang="en-US" dirty="0">
                <a:latin typeface="Calibri" panose="020F0502020204030204" pitchFamily="34" charset="0"/>
                <a:cs typeface="Calibri" panose="020F0502020204030204" pitchFamily="34" charset="0"/>
              </a:rPr>
              <a:t>OWM_Focused Physical Exam</a:t>
            </a:r>
          </a:p>
          <a:p>
            <a:pPr lvl="1"/>
            <a:r>
              <a:rPr lang="en-US" dirty="0">
                <a:latin typeface="Calibri" panose="020F0502020204030204" pitchFamily="34" charset="0"/>
                <a:cs typeface="Calibri" panose="020F0502020204030204" pitchFamily="34" charset="0"/>
              </a:rPr>
              <a:t>OWM_Focused Physical Exam</a:t>
            </a:r>
          </a:p>
          <a:p>
            <a:pPr lvl="1"/>
            <a:r>
              <a:rPr lang="en-US" dirty="0">
                <a:latin typeface="Calibri" panose="020F0502020204030204" pitchFamily="34" charset="0"/>
                <a:cs typeface="Calibri" panose="020F0502020204030204" pitchFamily="34" charset="0"/>
              </a:rPr>
              <a:t>OWM_Focused Physical Exam</a:t>
            </a:r>
          </a:p>
          <a:p>
            <a:pPr lvl="1"/>
            <a:r>
              <a:rPr lang="en-US" dirty="0">
                <a:latin typeface="Calibri" panose="020F0502020204030204" pitchFamily="34" charset="0"/>
                <a:cs typeface="Calibri" panose="020F0502020204030204" pitchFamily="34" charset="0"/>
              </a:rPr>
              <a:t>OWM_Focused Physical Exam</a:t>
            </a:r>
          </a:p>
          <a:p>
            <a:pPr lvl="1"/>
            <a:r>
              <a:rPr lang="en-US" dirty="0">
                <a:latin typeface="Calibri" panose="020F0502020204030204" pitchFamily="34" charset="0"/>
                <a:cs typeface="Calibri" panose="020F0502020204030204" pitchFamily="34" charset="0"/>
              </a:rPr>
              <a:t>OWM_Lab Values</a:t>
            </a:r>
          </a:p>
          <a:p>
            <a:pPr lvl="1"/>
            <a:r>
              <a:rPr lang="en-US" dirty="0">
                <a:latin typeface="Calibri" panose="020F0502020204030204" pitchFamily="34" charset="0"/>
                <a:cs typeface="Calibri" panose="020F0502020204030204" pitchFamily="34" charset="0"/>
              </a:rPr>
              <a:t>OWN_Diabetic Foot Ulcer Rating</a:t>
            </a:r>
          </a:p>
        </p:txBody>
      </p:sp>
      <p:sp>
        <p:nvSpPr>
          <p:cNvPr id="4" name="Content Placeholder 3">
            <a:extLst>
              <a:ext uri="{FF2B5EF4-FFF2-40B4-BE49-F238E27FC236}">
                <a16:creationId xmlns:a16="http://schemas.microsoft.com/office/drawing/2014/main" id="{E6A20456-1B9B-B000-EF7A-1DD953E458FD}"/>
              </a:ext>
            </a:extLst>
          </p:cNvPr>
          <p:cNvSpPr>
            <a:spLocks noGrp="1"/>
          </p:cNvSpPr>
          <p:nvPr>
            <p:ph sz="half" idx="2"/>
          </p:nvPr>
        </p:nvSpPr>
        <p:spPr/>
        <p:txBody>
          <a:bodyPr/>
          <a:lstStyle/>
          <a:p>
            <a:pPr lvl="2"/>
            <a:r>
              <a:rPr lang="en-US" dirty="0">
                <a:latin typeface="Calibri" panose="020F0502020204030204" pitchFamily="34" charset="0"/>
                <a:cs typeface="Calibri" panose="020F0502020204030204" pitchFamily="34" charset="0"/>
              </a:rPr>
              <a:t>OWM_Wifi Classification </a:t>
            </a:r>
          </a:p>
          <a:p>
            <a:pPr lvl="2"/>
            <a:r>
              <a:rPr lang="en-US" dirty="0">
                <a:latin typeface="Calibri" panose="020F0502020204030204" pitchFamily="34" charset="0"/>
                <a:cs typeface="Calibri" panose="020F0502020204030204" pitchFamily="34" charset="0"/>
              </a:rPr>
              <a:t>OWM_Wound History Index Ulcer History </a:t>
            </a:r>
          </a:p>
          <a:p>
            <a:pPr lvl="2"/>
            <a:r>
              <a:rPr lang="en-US" dirty="0">
                <a:latin typeface="Calibri" panose="020F0502020204030204" pitchFamily="34" charset="0"/>
                <a:cs typeface="Calibri" panose="020F0502020204030204" pitchFamily="34" charset="0"/>
              </a:rPr>
              <a:t>OWM_Final Status</a:t>
            </a:r>
          </a:p>
          <a:p>
            <a:pPr lvl="2"/>
            <a:r>
              <a:rPr lang="en-US" dirty="0">
                <a:latin typeface="Calibri" panose="020F0502020204030204" pitchFamily="34" charset="0"/>
                <a:cs typeface="Calibri" panose="020F0502020204030204" pitchFamily="34" charset="0"/>
              </a:rPr>
              <a:t>OWM_Concomitant Medications</a:t>
            </a:r>
          </a:p>
          <a:p>
            <a:pPr lvl="2"/>
            <a:r>
              <a:rPr lang="en-US" dirty="0">
                <a:latin typeface="Calibri" panose="020F0502020204030204" pitchFamily="34" charset="0"/>
                <a:cs typeface="Calibri" panose="020F0502020204030204" pitchFamily="34" charset="0"/>
              </a:rPr>
              <a:t>OWM_Medical History </a:t>
            </a:r>
          </a:p>
          <a:p>
            <a:pPr lvl="2"/>
            <a:r>
              <a:rPr lang="en-US" dirty="0">
                <a:latin typeface="Calibri" panose="020F0502020204030204" pitchFamily="34" charset="0"/>
                <a:cs typeface="Calibri" panose="020F0502020204030204" pitchFamily="34" charset="0"/>
              </a:rPr>
              <a:t>OWM_Wound Evaluation </a:t>
            </a:r>
          </a:p>
          <a:p>
            <a:pPr lvl="2"/>
            <a:r>
              <a:rPr lang="en-US" dirty="0">
                <a:latin typeface="Calibri" panose="020F0502020204030204" pitchFamily="34" charset="0"/>
                <a:cs typeface="Calibri" panose="020F0502020204030204" pitchFamily="34" charset="0"/>
              </a:rPr>
              <a:t>OWM_Wound Evaluation Follow up </a:t>
            </a:r>
          </a:p>
          <a:p>
            <a:pPr lvl="2"/>
            <a:r>
              <a:rPr lang="en-US" dirty="0">
                <a:latin typeface="Calibri" panose="020F0502020204030204" pitchFamily="34" charset="0"/>
                <a:cs typeface="Calibri" panose="020F0502020204030204" pitchFamily="34" charset="0"/>
              </a:rPr>
              <a:t>OWM_Wound Confirmation Status</a:t>
            </a:r>
          </a:p>
          <a:p>
            <a:pPr lvl="2"/>
            <a:r>
              <a:rPr lang="en-US" dirty="0">
                <a:latin typeface="Calibri" panose="020F0502020204030204" pitchFamily="34" charset="0"/>
                <a:cs typeface="Calibri" panose="020F0502020204030204" pitchFamily="34" charset="0"/>
              </a:rPr>
              <a:t>OWM_AMPUTATIONS</a:t>
            </a:r>
          </a:p>
          <a:p>
            <a:endParaRPr lang="en-US" dirty="0"/>
          </a:p>
        </p:txBody>
      </p:sp>
      <p:sp>
        <p:nvSpPr>
          <p:cNvPr id="3" name="Slide Number Placeholder 2">
            <a:extLst>
              <a:ext uri="{FF2B5EF4-FFF2-40B4-BE49-F238E27FC236}">
                <a16:creationId xmlns:a16="http://schemas.microsoft.com/office/drawing/2014/main" id="{02DD6AAC-F4AE-C21A-9BC6-0BB501B6BD20}"/>
              </a:ext>
            </a:extLst>
          </p:cNvPr>
          <p:cNvSpPr>
            <a:spLocks noGrp="1"/>
          </p:cNvSpPr>
          <p:nvPr>
            <p:ph type="sldNum" sz="quarter" idx="12"/>
          </p:nvPr>
        </p:nvSpPr>
        <p:spPr/>
        <p:txBody>
          <a:bodyPr/>
          <a:lstStyle/>
          <a:p>
            <a:fld id="{3ABD1428-60AA-4E13-9326-88B0AB3F4F3B}" type="slidenum">
              <a:rPr lang="en-US" smtClean="0"/>
              <a:t>4</a:t>
            </a:fld>
            <a:endParaRPr lang="en-US" dirty="0"/>
          </a:p>
        </p:txBody>
      </p:sp>
    </p:spTree>
    <p:extLst>
      <p:ext uri="{BB962C8B-B14F-4D97-AF65-F5344CB8AC3E}">
        <p14:creationId xmlns:p14="http://schemas.microsoft.com/office/powerpoint/2010/main" val="3488254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0740F-3209-EEF1-B212-84EBF21391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74A22-3B6B-B45B-2488-26F0A0D47E19}"/>
              </a:ext>
            </a:extLst>
          </p:cNvPr>
          <p:cNvSpPr>
            <a:spLocks noGrp="1"/>
          </p:cNvSpPr>
          <p:nvPr>
            <p:ph type="title"/>
          </p:nvPr>
        </p:nvSpPr>
        <p:spPr/>
        <p:txBody>
          <a:bodyPr>
            <a:normAutofit/>
          </a:bodyPr>
          <a:lstStyle/>
          <a:p>
            <a:r>
              <a:rPr lang="en-US" sz="3200" dirty="0"/>
              <a:t>Longitudinal </a:t>
            </a:r>
            <a:endParaRPr lang="en-US" sz="3200" b="1" dirty="0"/>
          </a:p>
        </p:txBody>
      </p:sp>
      <p:sp>
        <p:nvSpPr>
          <p:cNvPr id="5" name="Content Placeholder 4">
            <a:extLst>
              <a:ext uri="{FF2B5EF4-FFF2-40B4-BE49-F238E27FC236}">
                <a16:creationId xmlns:a16="http://schemas.microsoft.com/office/drawing/2014/main" id="{99815D14-2DAB-B04E-D369-AE834C3F318C}"/>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OWM_Amputations</a:t>
            </a:r>
          </a:p>
          <a:p>
            <a:pPr lvl="1"/>
            <a:r>
              <a:rPr lang="en-US" dirty="0">
                <a:latin typeface="Calibri" panose="020F0502020204030204" pitchFamily="34" charset="0"/>
                <a:cs typeface="Calibri" panose="020F0502020204030204" pitchFamily="34" charset="0"/>
              </a:rPr>
              <a:t>OWM_Phone Call Follow Up </a:t>
            </a:r>
          </a:p>
          <a:p>
            <a:pPr lvl="1"/>
            <a:r>
              <a:rPr lang="en-US" dirty="0">
                <a:latin typeface="Calibri" panose="020F0502020204030204" pitchFamily="34" charset="0"/>
                <a:cs typeface="Calibri" panose="020F0502020204030204" pitchFamily="34" charset="0"/>
              </a:rPr>
              <a:t>OWM_Wound Confirmation Status</a:t>
            </a:r>
          </a:p>
          <a:p>
            <a:pPr lvl="1"/>
            <a:r>
              <a:rPr lang="en-US" dirty="0">
                <a:latin typeface="Calibri" panose="020F0502020204030204" pitchFamily="34" charset="0"/>
                <a:cs typeface="Calibri" panose="020F0502020204030204" pitchFamily="34" charset="0"/>
              </a:rPr>
              <a:t>OWM_Diabetic Foot Ulcer Rating </a:t>
            </a:r>
          </a:p>
          <a:p>
            <a:pPr lvl="1"/>
            <a:r>
              <a:rPr lang="en-US" dirty="0">
                <a:latin typeface="Calibri" panose="020F0502020204030204" pitchFamily="34" charset="0"/>
                <a:cs typeface="Calibri" panose="020F0502020204030204" pitchFamily="34" charset="0"/>
              </a:rPr>
              <a:t>OWM_Wound Debridement </a:t>
            </a:r>
          </a:p>
          <a:p>
            <a:pPr lvl="1"/>
            <a:r>
              <a:rPr lang="en-US" dirty="0">
                <a:latin typeface="Calibri" panose="020F0502020204030204" pitchFamily="34" charset="0"/>
                <a:cs typeface="Calibri" panose="020F0502020204030204" pitchFamily="34" charset="0"/>
              </a:rPr>
              <a:t>OWM_Wound Evaluation </a:t>
            </a:r>
          </a:p>
          <a:p>
            <a:pPr lvl="1"/>
            <a:r>
              <a:rPr lang="en-US" dirty="0">
                <a:latin typeface="Calibri" panose="020F0502020204030204" pitchFamily="34" charset="0"/>
                <a:cs typeface="Calibri" panose="020F0502020204030204" pitchFamily="34" charset="0"/>
              </a:rPr>
              <a:t>OWM_Wound Evaluation Follow up </a:t>
            </a:r>
          </a:p>
          <a:p>
            <a:pPr lvl="1"/>
            <a:r>
              <a:rPr lang="en-US" dirty="0">
                <a:latin typeface="Calibri" panose="020F0502020204030204" pitchFamily="34" charset="0"/>
                <a:cs typeface="Calibri" panose="020F0502020204030204" pitchFamily="34" charset="0"/>
              </a:rPr>
              <a:t>OWM_Offloading and Adherence </a:t>
            </a:r>
          </a:p>
          <a:p>
            <a:pPr lvl="1"/>
            <a:r>
              <a:rPr lang="en-US" dirty="0">
                <a:latin typeface="Calibri" panose="020F0502020204030204" pitchFamily="34" charset="0"/>
                <a:cs typeface="Calibri" panose="020F0502020204030204" pitchFamily="34" charset="0"/>
              </a:rPr>
              <a:t>OWM_Wound Therapies and Dressing </a:t>
            </a:r>
          </a:p>
        </p:txBody>
      </p:sp>
      <p:sp>
        <p:nvSpPr>
          <p:cNvPr id="4" name="Content Placeholder 3">
            <a:extLst>
              <a:ext uri="{FF2B5EF4-FFF2-40B4-BE49-F238E27FC236}">
                <a16:creationId xmlns:a16="http://schemas.microsoft.com/office/drawing/2014/main" id="{1AC9976A-3B23-8FD6-E613-A5162C1D5463}"/>
              </a:ext>
            </a:extLst>
          </p:cNvPr>
          <p:cNvSpPr>
            <a:spLocks noGrp="1"/>
          </p:cNvSpPr>
          <p:nvPr>
            <p:ph sz="half" idx="2"/>
          </p:nvPr>
        </p:nvSpPr>
        <p:spPr/>
        <p:txBody>
          <a:bodyPr>
            <a:normAutofit/>
          </a:bodyPr>
          <a:lstStyle/>
          <a:p>
            <a:r>
              <a:rPr lang="en-US" dirty="0">
                <a:latin typeface="Calibri" panose="020F0502020204030204" pitchFamily="34" charset="0"/>
                <a:cs typeface="Calibri" panose="020F0502020204030204" pitchFamily="34" charset="0"/>
              </a:rPr>
              <a:t>Note: participants can have more than one wound confirmation visit in the longitudinal derived dataset. This is because participants continue on in the study if a wound is evaluated as closed at a visit but not confirmed at the confirmation visit. This visit number will be 17 for the 1st confirmation visit, 17.1 for the second confirmation visit, 17.2 for the third, and so on. </a:t>
            </a:r>
          </a:p>
        </p:txBody>
      </p:sp>
      <p:sp>
        <p:nvSpPr>
          <p:cNvPr id="3" name="Slide Number Placeholder 2">
            <a:extLst>
              <a:ext uri="{FF2B5EF4-FFF2-40B4-BE49-F238E27FC236}">
                <a16:creationId xmlns:a16="http://schemas.microsoft.com/office/drawing/2014/main" id="{D2B78FEC-59B8-4060-F255-A38F3BE4879C}"/>
              </a:ext>
            </a:extLst>
          </p:cNvPr>
          <p:cNvSpPr>
            <a:spLocks noGrp="1"/>
          </p:cNvSpPr>
          <p:nvPr>
            <p:ph type="sldNum" sz="quarter" idx="12"/>
          </p:nvPr>
        </p:nvSpPr>
        <p:spPr/>
        <p:txBody>
          <a:bodyPr/>
          <a:lstStyle/>
          <a:p>
            <a:fld id="{3ABD1428-60AA-4E13-9326-88B0AB3F4F3B}" type="slidenum">
              <a:rPr lang="en-US" smtClean="0"/>
              <a:t>5</a:t>
            </a:fld>
            <a:endParaRPr lang="en-US" dirty="0"/>
          </a:p>
        </p:txBody>
      </p:sp>
    </p:spTree>
    <p:extLst>
      <p:ext uri="{BB962C8B-B14F-4D97-AF65-F5344CB8AC3E}">
        <p14:creationId xmlns:p14="http://schemas.microsoft.com/office/powerpoint/2010/main" val="2421936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C565E-E098-16BA-E7EC-91F0EE03D2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2F5067-A58C-4317-782D-E0A1C9FA5306}"/>
              </a:ext>
            </a:extLst>
          </p:cNvPr>
          <p:cNvSpPr>
            <a:spLocks noGrp="1"/>
          </p:cNvSpPr>
          <p:nvPr>
            <p:ph type="title"/>
          </p:nvPr>
        </p:nvSpPr>
        <p:spPr/>
        <p:txBody>
          <a:bodyPr>
            <a:normAutofit/>
          </a:bodyPr>
          <a:lstStyle/>
          <a:p>
            <a:r>
              <a:rPr lang="en-US" sz="3200" dirty="0"/>
              <a:t>PRO</a:t>
            </a:r>
            <a:endParaRPr lang="en-US" sz="3200" b="1" dirty="0"/>
          </a:p>
        </p:txBody>
      </p:sp>
      <p:sp>
        <p:nvSpPr>
          <p:cNvPr id="5" name="Content Placeholder 4">
            <a:extLst>
              <a:ext uri="{FF2B5EF4-FFF2-40B4-BE49-F238E27FC236}">
                <a16:creationId xmlns:a16="http://schemas.microsoft.com/office/drawing/2014/main" id="{356FEE7B-0755-C9E6-1B4D-61D26429DBCB}"/>
              </a:ext>
            </a:extLst>
          </p:cNvPr>
          <p:cNvSpPr>
            <a:spLocks noGrp="1"/>
          </p:cNvSpPr>
          <p:nvPr>
            <p:ph sz="half" idx="1"/>
          </p:nvPr>
        </p:nvSpPr>
        <p:spPr/>
        <p:txBody>
          <a:bodyPr>
            <a:normAutofit lnSpcReduction="10000"/>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OWM_Michigan Neuropathy Screening Instrument Patient</a:t>
            </a:r>
          </a:p>
          <a:p>
            <a:pPr lvl="1"/>
            <a:r>
              <a:rPr lang="en-US" dirty="0">
                <a:latin typeface="Calibri" panose="020F0502020204030204" pitchFamily="34" charset="0"/>
                <a:cs typeface="Calibri" panose="020F0502020204030204" pitchFamily="34" charset="0"/>
              </a:rPr>
              <a:t>OWM_Michigan Neuropathy Screening Instrument Physician</a:t>
            </a:r>
          </a:p>
          <a:p>
            <a:pPr lvl="1"/>
            <a:r>
              <a:rPr lang="en-US" dirty="0">
                <a:latin typeface="Calibri" panose="020F0502020204030204" pitchFamily="34" charset="0"/>
                <a:cs typeface="Calibri" panose="020F0502020204030204" pitchFamily="34" charset="0"/>
              </a:rPr>
              <a:t>OWM_Michigan Neuropathy Screening Instrument Physician</a:t>
            </a:r>
          </a:p>
          <a:p>
            <a:pPr lvl="1"/>
            <a:r>
              <a:rPr lang="en-US" dirty="0">
                <a:latin typeface="Calibri" panose="020F0502020204030204" pitchFamily="34" charset="0"/>
                <a:cs typeface="Calibri" panose="020F0502020204030204" pitchFamily="34" charset="0"/>
              </a:rPr>
              <a:t>OWM_Michigan Neuropathy Screening Instrument Physician</a:t>
            </a:r>
          </a:p>
          <a:p>
            <a:pPr lvl="1"/>
            <a:r>
              <a:rPr lang="en-US" dirty="0">
                <a:latin typeface="Calibri" panose="020F0502020204030204" pitchFamily="34" charset="0"/>
                <a:cs typeface="Calibri" panose="020F0502020204030204" pitchFamily="34" charset="0"/>
              </a:rPr>
              <a:t>OWM_Pro Administration </a:t>
            </a:r>
          </a:p>
          <a:p>
            <a:pPr lvl="1"/>
            <a:r>
              <a:rPr lang="en-US" dirty="0">
                <a:latin typeface="Calibri" panose="020F0502020204030204" pitchFamily="34" charset="0"/>
                <a:cs typeface="Calibri" panose="020F0502020204030204" pitchFamily="34" charset="0"/>
              </a:rPr>
              <a:t>OWM_PROMIS 4a</a:t>
            </a:r>
          </a:p>
          <a:p>
            <a:pPr lvl="1"/>
            <a:r>
              <a:rPr lang="en-US" dirty="0">
                <a:latin typeface="Calibri" panose="020F0502020204030204" pitchFamily="34" charset="0"/>
                <a:cs typeface="Calibri" panose="020F0502020204030204" pitchFamily="34" charset="0"/>
              </a:rPr>
              <a:t>OWM_SF12 Health Survey </a:t>
            </a:r>
          </a:p>
        </p:txBody>
      </p:sp>
      <p:sp>
        <p:nvSpPr>
          <p:cNvPr id="4" name="Content Placeholder 3">
            <a:extLst>
              <a:ext uri="{FF2B5EF4-FFF2-40B4-BE49-F238E27FC236}">
                <a16:creationId xmlns:a16="http://schemas.microsoft.com/office/drawing/2014/main" id="{7132AEB1-788A-4DB4-CDB1-31596D94A6C5}"/>
              </a:ext>
            </a:extLst>
          </p:cNvPr>
          <p:cNvSpPr>
            <a:spLocks noGrp="1"/>
          </p:cNvSpPr>
          <p:nvPr>
            <p:ph sz="half" idx="2"/>
          </p:nvPr>
        </p:nvSpPr>
        <p:spPr/>
        <p:txBody>
          <a:bodyPr>
            <a:normAutofit lnSpcReduction="10000"/>
          </a:bodyPr>
          <a:lstStyle/>
          <a:p>
            <a:pPr lvl="2"/>
            <a:r>
              <a:rPr lang="en-US" dirty="0">
                <a:latin typeface="Calibri" panose="020F0502020204030204" pitchFamily="34" charset="0"/>
                <a:cs typeface="Calibri" panose="020F0502020204030204" pitchFamily="34" charset="0"/>
              </a:rPr>
              <a:t>OWM_Health Literacy </a:t>
            </a:r>
          </a:p>
          <a:p>
            <a:pPr lvl="2"/>
            <a:r>
              <a:rPr lang="en-US" dirty="0">
                <a:latin typeface="Calibri" panose="020F0502020204030204" pitchFamily="34" charset="0"/>
                <a:cs typeface="Calibri" panose="020F0502020204030204" pitchFamily="34" charset="0"/>
              </a:rPr>
              <a:t>OWM_Diabetic Foot Ulcer Scare Short Form</a:t>
            </a:r>
          </a:p>
          <a:p>
            <a:pPr lvl="2"/>
            <a:r>
              <a:rPr lang="en-US" dirty="0">
                <a:latin typeface="Calibri" panose="020F0502020204030204" pitchFamily="34" charset="0"/>
                <a:cs typeface="Calibri" panose="020F0502020204030204" pitchFamily="34" charset="0"/>
              </a:rPr>
              <a:t>OWM_The Social Determinants Battery Coordinator </a:t>
            </a:r>
          </a:p>
          <a:p>
            <a:pPr lvl="2"/>
            <a:r>
              <a:rPr lang="en-US" dirty="0">
                <a:latin typeface="Calibri" panose="020F0502020204030204" pitchFamily="34" charset="0"/>
                <a:cs typeface="Calibri" panose="020F0502020204030204" pitchFamily="34" charset="0"/>
              </a:rPr>
              <a:t>OWM_The Social Determinants Battery Patient</a:t>
            </a:r>
          </a:p>
          <a:p>
            <a:endParaRPr lang="en-US" dirty="0">
              <a:latin typeface="Calibri" panose="020F0502020204030204" pitchFamily="34" charset="0"/>
              <a:cs typeface="Calibri" panose="020F0502020204030204" pitchFamily="34" charset="0"/>
            </a:endParaRPr>
          </a:p>
        </p:txBody>
      </p:sp>
      <p:sp>
        <p:nvSpPr>
          <p:cNvPr id="3" name="Slide Number Placeholder 2">
            <a:extLst>
              <a:ext uri="{FF2B5EF4-FFF2-40B4-BE49-F238E27FC236}">
                <a16:creationId xmlns:a16="http://schemas.microsoft.com/office/drawing/2014/main" id="{0AEAE5DF-CA0C-E2ED-0ED0-14D1635665FB}"/>
              </a:ext>
            </a:extLst>
          </p:cNvPr>
          <p:cNvSpPr>
            <a:spLocks noGrp="1"/>
          </p:cNvSpPr>
          <p:nvPr>
            <p:ph type="sldNum" sz="quarter" idx="12"/>
          </p:nvPr>
        </p:nvSpPr>
        <p:spPr/>
        <p:txBody>
          <a:bodyPr/>
          <a:lstStyle/>
          <a:p>
            <a:fld id="{3ABD1428-60AA-4E13-9326-88B0AB3F4F3B}" type="slidenum">
              <a:rPr lang="en-US" smtClean="0"/>
              <a:t>6</a:t>
            </a:fld>
            <a:endParaRPr lang="en-US" dirty="0"/>
          </a:p>
        </p:txBody>
      </p:sp>
    </p:spTree>
    <p:extLst>
      <p:ext uri="{BB962C8B-B14F-4D97-AF65-F5344CB8AC3E}">
        <p14:creationId xmlns:p14="http://schemas.microsoft.com/office/powerpoint/2010/main" val="3191902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0124D-177C-CF88-95B4-2E1387D797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F43267-7315-018B-CB7A-F0FBD087C3BB}"/>
              </a:ext>
            </a:extLst>
          </p:cNvPr>
          <p:cNvSpPr>
            <a:spLocks noGrp="1"/>
          </p:cNvSpPr>
          <p:nvPr>
            <p:ph type="title"/>
          </p:nvPr>
        </p:nvSpPr>
        <p:spPr/>
        <p:txBody>
          <a:bodyPr>
            <a:normAutofit/>
          </a:bodyPr>
          <a:lstStyle/>
          <a:p>
            <a:r>
              <a:rPr lang="en-US" sz="3200" dirty="0"/>
              <a:t>IMG</a:t>
            </a:r>
            <a:endParaRPr lang="en-US" sz="3200" b="1" dirty="0"/>
          </a:p>
        </p:txBody>
      </p:sp>
      <p:sp>
        <p:nvSpPr>
          <p:cNvPr id="5" name="Content Placeholder 4">
            <a:extLst>
              <a:ext uri="{FF2B5EF4-FFF2-40B4-BE49-F238E27FC236}">
                <a16:creationId xmlns:a16="http://schemas.microsoft.com/office/drawing/2014/main" id="{9FFDBF47-FFDA-3580-C131-0BE82019DF45}"/>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OWM_Wound Imaging </a:t>
            </a:r>
          </a:p>
        </p:txBody>
      </p:sp>
      <p:sp>
        <p:nvSpPr>
          <p:cNvPr id="4" name="Content Placeholder 3">
            <a:extLst>
              <a:ext uri="{FF2B5EF4-FFF2-40B4-BE49-F238E27FC236}">
                <a16:creationId xmlns:a16="http://schemas.microsoft.com/office/drawing/2014/main" id="{17C5F60F-2102-C7AF-F483-AC3C902B322F}"/>
              </a:ext>
            </a:extLst>
          </p:cNvPr>
          <p:cNvSpPr>
            <a:spLocks noGrp="1"/>
          </p:cNvSpPr>
          <p:nvPr>
            <p:ph sz="half" idx="2"/>
          </p:nvPr>
        </p:nvSpPr>
        <p:spPr/>
        <p:txBody>
          <a:bodyPr>
            <a:normAutofit/>
          </a:bodyPr>
          <a:lstStyle/>
          <a:p>
            <a:pPr lvl="1"/>
            <a:r>
              <a:rPr lang="en-US" dirty="0">
                <a:latin typeface="Calibri" panose="020F0502020204030204" pitchFamily="34" charset="0"/>
                <a:cs typeface="Calibri" panose="020F0502020204030204" pitchFamily="34" charset="0"/>
              </a:rPr>
              <a:t>Standard of care (SOC) image measurements. eKare data are not included at this time due to active quality control of these data. Repeated measures per participant.</a:t>
            </a:r>
          </a:p>
        </p:txBody>
      </p:sp>
      <p:sp>
        <p:nvSpPr>
          <p:cNvPr id="3" name="Slide Number Placeholder 2">
            <a:extLst>
              <a:ext uri="{FF2B5EF4-FFF2-40B4-BE49-F238E27FC236}">
                <a16:creationId xmlns:a16="http://schemas.microsoft.com/office/drawing/2014/main" id="{3344450A-BAED-812C-4E7D-CE0272EDDDB7}"/>
              </a:ext>
            </a:extLst>
          </p:cNvPr>
          <p:cNvSpPr>
            <a:spLocks noGrp="1"/>
          </p:cNvSpPr>
          <p:nvPr>
            <p:ph type="sldNum" sz="quarter" idx="12"/>
          </p:nvPr>
        </p:nvSpPr>
        <p:spPr/>
        <p:txBody>
          <a:bodyPr/>
          <a:lstStyle/>
          <a:p>
            <a:fld id="{3ABD1428-60AA-4E13-9326-88B0AB3F4F3B}" type="slidenum">
              <a:rPr lang="en-US" smtClean="0"/>
              <a:t>7</a:t>
            </a:fld>
            <a:endParaRPr lang="en-US" dirty="0"/>
          </a:p>
        </p:txBody>
      </p:sp>
    </p:spTree>
    <p:extLst>
      <p:ext uri="{BB962C8B-B14F-4D97-AF65-F5344CB8AC3E}">
        <p14:creationId xmlns:p14="http://schemas.microsoft.com/office/powerpoint/2010/main" val="524416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131B4-8FEC-D325-BBF1-233E899BB6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5C9BF1-D025-0AA3-55DD-3A781F79DF40}"/>
              </a:ext>
            </a:extLst>
          </p:cNvPr>
          <p:cNvSpPr>
            <a:spLocks noGrp="1"/>
          </p:cNvSpPr>
          <p:nvPr>
            <p:ph type="title"/>
          </p:nvPr>
        </p:nvSpPr>
        <p:spPr/>
        <p:txBody>
          <a:bodyPr>
            <a:normAutofit/>
          </a:bodyPr>
          <a:lstStyle/>
          <a:p>
            <a:r>
              <a:rPr lang="en-US" sz="3200" dirty="0"/>
              <a:t>LAB</a:t>
            </a:r>
            <a:endParaRPr lang="en-US" sz="3200" b="1" dirty="0"/>
          </a:p>
        </p:txBody>
      </p:sp>
      <p:sp>
        <p:nvSpPr>
          <p:cNvPr id="5" name="Content Placeholder 4">
            <a:extLst>
              <a:ext uri="{FF2B5EF4-FFF2-40B4-BE49-F238E27FC236}">
                <a16:creationId xmlns:a16="http://schemas.microsoft.com/office/drawing/2014/main" id="{0C45218F-5AE0-EFA4-9CFF-F40C9F4F045A}"/>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OWM_Lab Values</a:t>
            </a:r>
          </a:p>
        </p:txBody>
      </p:sp>
      <p:sp>
        <p:nvSpPr>
          <p:cNvPr id="3" name="Slide Number Placeholder 2">
            <a:extLst>
              <a:ext uri="{FF2B5EF4-FFF2-40B4-BE49-F238E27FC236}">
                <a16:creationId xmlns:a16="http://schemas.microsoft.com/office/drawing/2014/main" id="{7FBF7DDB-2647-CB51-C3C1-8EB7E3B361E7}"/>
              </a:ext>
            </a:extLst>
          </p:cNvPr>
          <p:cNvSpPr>
            <a:spLocks noGrp="1"/>
          </p:cNvSpPr>
          <p:nvPr>
            <p:ph type="sldNum" sz="quarter" idx="12"/>
          </p:nvPr>
        </p:nvSpPr>
        <p:spPr/>
        <p:txBody>
          <a:bodyPr/>
          <a:lstStyle/>
          <a:p>
            <a:fld id="{3ABD1428-60AA-4E13-9326-88B0AB3F4F3B}" type="slidenum">
              <a:rPr lang="en-US" smtClean="0"/>
              <a:t>8</a:t>
            </a:fld>
            <a:endParaRPr lang="en-US" dirty="0"/>
          </a:p>
        </p:txBody>
      </p:sp>
    </p:spTree>
    <p:extLst>
      <p:ext uri="{BB962C8B-B14F-4D97-AF65-F5344CB8AC3E}">
        <p14:creationId xmlns:p14="http://schemas.microsoft.com/office/powerpoint/2010/main" val="473088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93A19-0EEC-426F-050F-4ED696E2F5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EB383-4B11-EF31-2ACD-25238320F067}"/>
              </a:ext>
            </a:extLst>
          </p:cNvPr>
          <p:cNvSpPr>
            <a:spLocks noGrp="1"/>
          </p:cNvSpPr>
          <p:nvPr>
            <p:ph type="title"/>
          </p:nvPr>
        </p:nvSpPr>
        <p:spPr/>
        <p:txBody>
          <a:bodyPr>
            <a:normAutofit/>
          </a:bodyPr>
          <a:lstStyle/>
          <a:p>
            <a:r>
              <a:rPr lang="en-US" sz="3200" b="1" dirty="0"/>
              <a:t>MED_LOG</a:t>
            </a:r>
          </a:p>
        </p:txBody>
      </p:sp>
      <p:sp>
        <p:nvSpPr>
          <p:cNvPr id="5" name="Content Placeholder 4">
            <a:extLst>
              <a:ext uri="{FF2B5EF4-FFF2-40B4-BE49-F238E27FC236}">
                <a16:creationId xmlns:a16="http://schemas.microsoft.com/office/drawing/2014/main" id="{A2B3EE4D-8EE0-9CA6-14D9-AA389D057233}"/>
              </a:ext>
            </a:extLst>
          </p:cNvPr>
          <p:cNvSpPr>
            <a:spLocks noGrp="1"/>
          </p:cNvSpPr>
          <p:nvPr>
            <p:ph sz="half" idx="1"/>
          </p:nvPr>
        </p:nvSpPr>
        <p:spPr/>
        <p:txBody>
          <a:bodyPr>
            <a:normAutofit/>
          </a:bodyPr>
          <a:lstStyle/>
          <a:p>
            <a:r>
              <a:rPr lang="en-US" dirty="0">
                <a:latin typeface="Calibri" panose="020F0502020204030204" pitchFamily="34" charset="0"/>
                <a:cs typeface="Calibri" panose="020F0502020204030204" pitchFamily="34" charset="0"/>
              </a:rPr>
              <a:t>CRFs include: </a:t>
            </a:r>
          </a:p>
          <a:p>
            <a:pPr lvl="1"/>
            <a:r>
              <a:rPr lang="en-US" dirty="0">
                <a:latin typeface="Calibri" panose="020F0502020204030204" pitchFamily="34" charset="0"/>
                <a:cs typeface="Calibri" panose="020F0502020204030204" pitchFamily="34" charset="0"/>
              </a:rPr>
              <a:t>OWM_Concomitant Medications</a:t>
            </a:r>
          </a:p>
        </p:txBody>
      </p:sp>
      <p:sp>
        <p:nvSpPr>
          <p:cNvPr id="3" name="Slide Number Placeholder 2">
            <a:extLst>
              <a:ext uri="{FF2B5EF4-FFF2-40B4-BE49-F238E27FC236}">
                <a16:creationId xmlns:a16="http://schemas.microsoft.com/office/drawing/2014/main" id="{E0AC8AFA-12E4-C3FD-0EEE-E10169CF4E13}"/>
              </a:ext>
            </a:extLst>
          </p:cNvPr>
          <p:cNvSpPr>
            <a:spLocks noGrp="1"/>
          </p:cNvSpPr>
          <p:nvPr>
            <p:ph type="sldNum" sz="quarter" idx="12"/>
          </p:nvPr>
        </p:nvSpPr>
        <p:spPr/>
        <p:txBody>
          <a:bodyPr/>
          <a:lstStyle/>
          <a:p>
            <a:fld id="{3ABD1428-60AA-4E13-9326-88B0AB3F4F3B}" type="slidenum">
              <a:rPr lang="en-US" smtClean="0"/>
              <a:t>9</a:t>
            </a:fld>
            <a:endParaRPr lang="en-US" dirty="0"/>
          </a:p>
        </p:txBody>
      </p:sp>
    </p:spTree>
    <p:extLst>
      <p:ext uri="{BB962C8B-B14F-4D97-AF65-F5344CB8AC3E}">
        <p14:creationId xmlns:p14="http://schemas.microsoft.com/office/powerpoint/2010/main" val="22332747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1947</TotalTime>
  <Words>1592</Words>
  <Application>Microsoft Office PowerPoint</Application>
  <PresentationFormat>Widescreen</PresentationFormat>
  <Paragraphs>165</Paragraphs>
  <Slides>23</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Arial</vt:lpstr>
      <vt:lpstr>Calibri</vt:lpstr>
      <vt:lpstr>Trebuchet MS</vt:lpstr>
      <vt:lpstr>Wingdings 3</vt:lpstr>
      <vt:lpstr>Facet</vt:lpstr>
      <vt:lpstr>DFC MP  Derived Data Information &amp; Key Derived Variables</vt:lpstr>
      <vt:lpstr>Derived Data Information</vt:lpstr>
      <vt:lpstr>Derived Datasets</vt:lpstr>
      <vt:lpstr>ADSL</vt:lpstr>
      <vt:lpstr>Longitudinal </vt:lpstr>
      <vt:lpstr>PRO</vt:lpstr>
      <vt:lpstr>IMG</vt:lpstr>
      <vt:lpstr>LAB</vt:lpstr>
      <vt:lpstr>MED_LOG</vt:lpstr>
      <vt:lpstr>NONINDEX_AMP</vt:lpstr>
      <vt:lpstr>NONSTUDY_ULCER</vt:lpstr>
      <vt:lpstr>Notes on Derived Datasets: </vt:lpstr>
      <vt:lpstr>Notes on Derived Datasets: </vt:lpstr>
      <vt:lpstr>Notes on Derived Datasets: </vt:lpstr>
      <vt:lpstr>Notes on Derived Datasets: </vt:lpstr>
      <vt:lpstr>Key Derived Variables</vt:lpstr>
      <vt:lpstr>Wound Healing Status Variables – Subject Level Data</vt:lpstr>
      <vt:lpstr>Wound Duration Variable – Subject Level Data</vt:lpstr>
      <vt:lpstr>Days from Enrollment to Healing, Amputation, or Censoring – Subject Level </vt:lpstr>
      <vt:lpstr>Days from Enrollment to Healing, Amputation, or Censoring – Subject Level </vt:lpstr>
      <vt:lpstr>Wound Healing Status Variables – Longitudinal Data</vt:lpstr>
      <vt:lpstr>Wound Open/Closed Status Variable – Longitudinal Data</vt:lpstr>
      <vt:lpstr>Wound Status Date Variable – Longitudinal Data</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Mirzadjahromi, Nazila</dc:creator>
  <cp:lastModifiedBy>Kolenic, Giselle</cp:lastModifiedBy>
  <cp:revision>73</cp:revision>
  <cp:lastPrinted>2024-11-14T23:16:17Z</cp:lastPrinted>
  <dcterms:created xsi:type="dcterms:W3CDTF">2024-09-09T18:13:08Z</dcterms:created>
  <dcterms:modified xsi:type="dcterms:W3CDTF">2026-02-04T20:15:02Z</dcterms:modified>
</cp:coreProperties>
</file>